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handoutMasterIdLst>
    <p:handoutMasterId r:id="rId26"/>
  </p:handoutMasterIdLst>
  <p:sldIdLst>
    <p:sldId id="256" r:id="rId2"/>
    <p:sldId id="287" r:id="rId3"/>
    <p:sldId id="266" r:id="rId4"/>
    <p:sldId id="275" r:id="rId5"/>
    <p:sldId id="267" r:id="rId6"/>
    <p:sldId id="278" r:id="rId7"/>
    <p:sldId id="293" r:id="rId8"/>
    <p:sldId id="294" r:id="rId9"/>
    <p:sldId id="277" r:id="rId10"/>
    <p:sldId id="272" r:id="rId11"/>
    <p:sldId id="279" r:id="rId12"/>
    <p:sldId id="281" r:id="rId13"/>
    <p:sldId id="285" r:id="rId14"/>
    <p:sldId id="282" r:id="rId15"/>
    <p:sldId id="288" r:id="rId16"/>
    <p:sldId id="291" r:id="rId17"/>
    <p:sldId id="274" r:id="rId18"/>
    <p:sldId id="284" r:id="rId19"/>
    <p:sldId id="268" r:id="rId20"/>
    <p:sldId id="283" r:id="rId21"/>
    <p:sldId id="270" r:id="rId22"/>
    <p:sldId id="276" r:id="rId23"/>
    <p:sldId id="292"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11" autoAdjust="0"/>
    <p:restoredTop sz="41824" autoAdjust="0"/>
  </p:normalViewPr>
  <p:slideViewPr>
    <p:cSldViewPr>
      <p:cViewPr>
        <p:scale>
          <a:sx n="75" d="100"/>
          <a:sy n="75" d="100"/>
        </p:scale>
        <p:origin x="-58" y="893"/>
      </p:cViewPr>
      <p:guideLst>
        <p:guide orient="horz" pos="2160"/>
        <p:guide pos="2880"/>
      </p:guideLst>
    </p:cSldViewPr>
  </p:slideViewPr>
  <p:notesTextViewPr>
    <p:cViewPr>
      <p:scale>
        <a:sx n="1" d="1"/>
        <a:sy n="1" d="1"/>
      </p:scale>
      <p:origin x="0" y="0"/>
    </p:cViewPr>
  </p:notesTextViewPr>
  <p:sorterViewPr>
    <p:cViewPr>
      <p:scale>
        <a:sx n="100" d="100"/>
        <a:sy n="100" d="100"/>
      </p:scale>
      <p:origin x="0" y="1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50C8-5300-4D7E-A94B-D85AAFE98F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9EFFC3-03CC-4A58-8EBB-74DD3E090409}">
      <dgm:prSet phldrT="[Text]"/>
      <dgm:spPr/>
      <dgm:t>
        <a:bodyPr/>
        <a:lstStyle/>
        <a:p>
          <a:r>
            <a:rPr lang="en-US" dirty="0" smtClean="0"/>
            <a:t>Standards</a:t>
          </a:r>
          <a:endParaRPr lang="en-US" dirty="0"/>
        </a:p>
      </dgm:t>
    </dgm:pt>
    <dgm:pt modelId="{AD92F03D-99F7-43A3-8D3A-5006760826BE}" type="parTrans" cxnId="{98473300-DEFB-43A5-A3F3-3C4F6EB05027}">
      <dgm:prSet/>
      <dgm:spPr/>
      <dgm:t>
        <a:bodyPr/>
        <a:lstStyle/>
        <a:p>
          <a:endParaRPr lang="en-US"/>
        </a:p>
      </dgm:t>
    </dgm:pt>
    <dgm:pt modelId="{0E20F7CC-5626-4C6D-901B-DDA38413A0FA}" type="sibTrans" cxnId="{98473300-DEFB-43A5-A3F3-3C4F6EB05027}">
      <dgm:prSet/>
      <dgm:spPr/>
      <dgm:t>
        <a:bodyPr/>
        <a:lstStyle/>
        <a:p>
          <a:endParaRPr lang="en-US"/>
        </a:p>
      </dgm:t>
    </dgm:pt>
    <dgm:pt modelId="{EBEABE0A-0EF8-49E9-B5C7-C71E7AF5439F}">
      <dgm:prSet phldrT="[Text]"/>
      <dgm:spPr/>
      <dgm:t>
        <a:bodyPr/>
        <a:lstStyle/>
        <a:p>
          <a:r>
            <a:rPr lang="en-US" dirty="0" smtClean="0"/>
            <a:t>Ratio and Proportion Learning Progression</a:t>
          </a:r>
          <a:endParaRPr lang="en-US" dirty="0"/>
        </a:p>
      </dgm:t>
    </dgm:pt>
    <dgm:pt modelId="{5599A24D-F869-4A1C-8444-4F003ECEA360}" type="parTrans" cxnId="{3B8A67BC-ACFE-42B8-9AAD-60E4C6F9F335}">
      <dgm:prSet/>
      <dgm:spPr/>
      <dgm:t>
        <a:bodyPr/>
        <a:lstStyle/>
        <a:p>
          <a:endParaRPr lang="en-US"/>
        </a:p>
      </dgm:t>
    </dgm:pt>
    <dgm:pt modelId="{D3438624-96B2-4A6A-8D17-53DC5AB31E6E}" type="sibTrans" cxnId="{3B8A67BC-ACFE-42B8-9AAD-60E4C6F9F335}">
      <dgm:prSet/>
      <dgm:spPr/>
      <dgm:t>
        <a:bodyPr/>
        <a:lstStyle/>
        <a:p>
          <a:endParaRPr lang="en-US"/>
        </a:p>
      </dgm:t>
    </dgm:pt>
    <dgm:pt modelId="{332B33B5-78B2-407D-9287-1FBF51F5EA71}">
      <dgm:prSet phldrT="[Text]"/>
      <dgm:spPr/>
      <dgm:t>
        <a:bodyPr/>
        <a:lstStyle/>
        <a:p>
          <a:r>
            <a:rPr lang="en-US" dirty="0" smtClean="0"/>
            <a:t>Lesson Agenda</a:t>
          </a:r>
          <a:endParaRPr lang="en-US" dirty="0"/>
        </a:p>
      </dgm:t>
    </dgm:pt>
    <dgm:pt modelId="{43585418-B451-4CB3-BACE-A824DF4EBB6A}" type="parTrans" cxnId="{8065E0CD-D0A5-4651-965D-C3F8A146976F}">
      <dgm:prSet/>
      <dgm:spPr/>
      <dgm:t>
        <a:bodyPr/>
        <a:lstStyle/>
        <a:p>
          <a:endParaRPr lang="en-US"/>
        </a:p>
      </dgm:t>
    </dgm:pt>
    <dgm:pt modelId="{08D0BC2C-2A4D-46E2-92B5-E7F532EEE8C3}" type="sibTrans" cxnId="{8065E0CD-D0A5-4651-965D-C3F8A146976F}">
      <dgm:prSet/>
      <dgm:spPr/>
      <dgm:t>
        <a:bodyPr/>
        <a:lstStyle/>
        <a:p>
          <a:endParaRPr lang="en-US"/>
        </a:p>
      </dgm:t>
    </dgm:pt>
    <dgm:pt modelId="{A5E5F941-13E0-4503-AE57-CBBAF1881176}">
      <dgm:prSet phldrT="[Text]"/>
      <dgm:spPr/>
      <dgm:t>
        <a:bodyPr/>
        <a:lstStyle/>
        <a:p>
          <a:r>
            <a:rPr lang="en-US" dirty="0" smtClean="0"/>
            <a:t>Getting  Ready for the Lesson (Resources and Tips)</a:t>
          </a:r>
          <a:endParaRPr lang="en-US" dirty="0"/>
        </a:p>
      </dgm:t>
    </dgm:pt>
    <dgm:pt modelId="{6BF2EE58-CE6A-4109-9DC1-95289C358F61}" type="parTrans" cxnId="{691A07AD-AE46-41E5-8D03-F0649D05FE01}">
      <dgm:prSet/>
      <dgm:spPr/>
      <dgm:t>
        <a:bodyPr/>
        <a:lstStyle/>
        <a:p>
          <a:endParaRPr lang="en-US"/>
        </a:p>
      </dgm:t>
    </dgm:pt>
    <dgm:pt modelId="{0544103C-A05F-458F-BA87-755AF5030212}" type="sibTrans" cxnId="{691A07AD-AE46-41E5-8D03-F0649D05FE01}">
      <dgm:prSet/>
      <dgm:spPr/>
      <dgm:t>
        <a:bodyPr/>
        <a:lstStyle/>
        <a:p>
          <a:endParaRPr lang="en-US"/>
        </a:p>
      </dgm:t>
    </dgm:pt>
    <dgm:pt modelId="{F2C7E573-13E5-4B1B-A39A-5AE0E31613CF}">
      <dgm:prSet phldrT="[Text]"/>
      <dgm:spPr/>
      <dgm:t>
        <a:bodyPr/>
        <a:lstStyle/>
        <a:p>
          <a:r>
            <a:rPr lang="en-US" dirty="0" smtClean="0"/>
            <a:t>Vocabulary Activities</a:t>
          </a:r>
          <a:endParaRPr lang="en-US" dirty="0"/>
        </a:p>
      </dgm:t>
    </dgm:pt>
    <dgm:pt modelId="{E6AA3C6C-7015-4BD3-9114-BFA206099BEB}" type="parTrans" cxnId="{D44135FF-2207-47AE-AD99-2DF3325788B7}">
      <dgm:prSet/>
      <dgm:spPr/>
      <dgm:t>
        <a:bodyPr/>
        <a:lstStyle/>
        <a:p>
          <a:endParaRPr lang="en-US"/>
        </a:p>
      </dgm:t>
    </dgm:pt>
    <dgm:pt modelId="{F82FABB3-ADA5-44F0-82C5-931F14C8B61E}" type="sibTrans" cxnId="{D44135FF-2207-47AE-AD99-2DF3325788B7}">
      <dgm:prSet/>
      <dgm:spPr/>
      <dgm:t>
        <a:bodyPr/>
        <a:lstStyle/>
        <a:p>
          <a:endParaRPr lang="en-US"/>
        </a:p>
      </dgm:t>
    </dgm:pt>
    <dgm:pt modelId="{5E03462A-02F8-484F-9576-FC36C730AD01}">
      <dgm:prSet phldrT="[Text]"/>
      <dgm:spPr/>
      <dgm:t>
        <a:bodyPr/>
        <a:lstStyle/>
        <a:p>
          <a:r>
            <a:rPr lang="en-US" dirty="0" smtClean="0"/>
            <a:t>Lesson</a:t>
          </a:r>
        </a:p>
        <a:p>
          <a:r>
            <a:rPr lang="en-US" dirty="0" smtClean="0"/>
            <a:t>(Presentation and Video)</a:t>
          </a:r>
          <a:endParaRPr lang="en-US" dirty="0"/>
        </a:p>
      </dgm:t>
    </dgm:pt>
    <dgm:pt modelId="{A90038BE-8E8E-4096-8323-F05405A4332E}" type="parTrans" cxnId="{B0B350C2-A6A1-4B3C-9E92-5E6756DE8A19}">
      <dgm:prSet/>
      <dgm:spPr/>
      <dgm:t>
        <a:bodyPr/>
        <a:lstStyle/>
        <a:p>
          <a:endParaRPr lang="en-US"/>
        </a:p>
      </dgm:t>
    </dgm:pt>
    <dgm:pt modelId="{F9B207F0-8033-4074-87A8-4D7C91646EA6}" type="sibTrans" cxnId="{B0B350C2-A6A1-4B3C-9E92-5E6756DE8A19}">
      <dgm:prSet/>
      <dgm:spPr/>
      <dgm:t>
        <a:bodyPr/>
        <a:lstStyle/>
        <a:p>
          <a:endParaRPr lang="en-US"/>
        </a:p>
      </dgm:t>
    </dgm:pt>
    <dgm:pt modelId="{3FC06F45-5E41-4E19-AD31-63C22E9DB010}">
      <dgm:prSet phldrT="[Text]"/>
      <dgm:spPr/>
      <dgm:t>
        <a:bodyPr/>
        <a:lstStyle/>
        <a:p>
          <a:r>
            <a:rPr lang="en-US" dirty="0" smtClean="0"/>
            <a:t>Textbook Connections</a:t>
          </a:r>
          <a:endParaRPr lang="en-US" dirty="0"/>
        </a:p>
      </dgm:t>
    </dgm:pt>
    <dgm:pt modelId="{C219DEA1-2317-46ED-AE0F-4232D320E5D6}" type="parTrans" cxnId="{D8856B1F-B8EE-495F-BFE4-1D213A2DB694}">
      <dgm:prSet/>
      <dgm:spPr/>
      <dgm:t>
        <a:bodyPr/>
        <a:lstStyle/>
        <a:p>
          <a:endParaRPr lang="en-US"/>
        </a:p>
      </dgm:t>
    </dgm:pt>
    <dgm:pt modelId="{EBDB4365-DB26-4144-9A25-46945B24CCB7}" type="sibTrans" cxnId="{D8856B1F-B8EE-495F-BFE4-1D213A2DB694}">
      <dgm:prSet/>
      <dgm:spPr/>
      <dgm:t>
        <a:bodyPr/>
        <a:lstStyle/>
        <a:p>
          <a:endParaRPr lang="en-US"/>
        </a:p>
      </dgm:t>
    </dgm:pt>
    <dgm:pt modelId="{DCEED76E-0326-49B8-A36F-C685244E6643}">
      <dgm:prSet phldrT="[Text]"/>
      <dgm:spPr/>
      <dgm:t>
        <a:bodyPr/>
        <a:lstStyle/>
        <a:p>
          <a:r>
            <a:rPr lang="en-US" dirty="0" smtClean="0"/>
            <a:t>Additional Resources</a:t>
          </a:r>
          <a:endParaRPr lang="en-US" dirty="0"/>
        </a:p>
      </dgm:t>
    </dgm:pt>
    <dgm:pt modelId="{07E87CB1-8350-4F04-9955-1175A58FC6E0}" type="parTrans" cxnId="{EB75DB0F-2E1F-4F7E-B175-42C43D9B2640}">
      <dgm:prSet/>
      <dgm:spPr/>
      <dgm:t>
        <a:bodyPr/>
        <a:lstStyle/>
        <a:p>
          <a:endParaRPr lang="en-US"/>
        </a:p>
      </dgm:t>
    </dgm:pt>
    <dgm:pt modelId="{29DDD687-7B0F-4733-A43D-6E6091C713EF}" type="sibTrans" cxnId="{EB75DB0F-2E1F-4F7E-B175-42C43D9B2640}">
      <dgm:prSet/>
      <dgm:spPr/>
      <dgm:t>
        <a:bodyPr/>
        <a:lstStyle/>
        <a:p>
          <a:endParaRPr lang="en-US"/>
        </a:p>
      </dgm:t>
    </dgm:pt>
    <dgm:pt modelId="{DA7E3854-DB9D-4FF9-B025-FE4A76E2BA4B}" type="pres">
      <dgm:prSet presAssocID="{ED7150C8-5300-4D7E-A94B-D85AAFE98F4B}" presName="diagram" presStyleCnt="0">
        <dgm:presLayoutVars>
          <dgm:dir/>
          <dgm:resizeHandles val="exact"/>
        </dgm:presLayoutVars>
      </dgm:prSet>
      <dgm:spPr/>
      <dgm:t>
        <a:bodyPr/>
        <a:lstStyle/>
        <a:p>
          <a:endParaRPr lang="en-US"/>
        </a:p>
      </dgm:t>
    </dgm:pt>
    <dgm:pt modelId="{63128D83-543B-46B4-B951-52988282917A}" type="pres">
      <dgm:prSet presAssocID="{919EFFC3-03CC-4A58-8EBB-74DD3E090409}" presName="node" presStyleLbl="node1" presStyleIdx="0" presStyleCnt="8">
        <dgm:presLayoutVars>
          <dgm:bulletEnabled val="1"/>
        </dgm:presLayoutVars>
      </dgm:prSet>
      <dgm:spPr/>
      <dgm:t>
        <a:bodyPr/>
        <a:lstStyle/>
        <a:p>
          <a:endParaRPr lang="en-US"/>
        </a:p>
      </dgm:t>
    </dgm:pt>
    <dgm:pt modelId="{5DA4E088-5B27-4DBD-A431-4E030E8F0F93}" type="pres">
      <dgm:prSet presAssocID="{0E20F7CC-5626-4C6D-901B-DDA38413A0FA}" presName="sibTrans" presStyleCnt="0"/>
      <dgm:spPr/>
    </dgm:pt>
    <dgm:pt modelId="{3E4BE58C-3442-40F6-A751-4FE1819BF935}" type="pres">
      <dgm:prSet presAssocID="{EBEABE0A-0EF8-49E9-B5C7-C71E7AF5439F}" presName="node" presStyleLbl="node1" presStyleIdx="1" presStyleCnt="8">
        <dgm:presLayoutVars>
          <dgm:bulletEnabled val="1"/>
        </dgm:presLayoutVars>
      </dgm:prSet>
      <dgm:spPr/>
      <dgm:t>
        <a:bodyPr/>
        <a:lstStyle/>
        <a:p>
          <a:endParaRPr lang="en-US"/>
        </a:p>
      </dgm:t>
    </dgm:pt>
    <dgm:pt modelId="{712769CB-8DBF-4C98-B47C-F3E147DD9F77}" type="pres">
      <dgm:prSet presAssocID="{D3438624-96B2-4A6A-8D17-53DC5AB31E6E}" presName="sibTrans" presStyleCnt="0"/>
      <dgm:spPr/>
    </dgm:pt>
    <dgm:pt modelId="{01763078-438F-47F4-B933-AE7A470A8EDE}" type="pres">
      <dgm:prSet presAssocID="{332B33B5-78B2-407D-9287-1FBF51F5EA71}" presName="node" presStyleLbl="node1" presStyleIdx="2" presStyleCnt="8" custLinFactNeighborX="-4397" custLinFactNeighborY="1165">
        <dgm:presLayoutVars>
          <dgm:bulletEnabled val="1"/>
        </dgm:presLayoutVars>
      </dgm:prSet>
      <dgm:spPr/>
      <dgm:t>
        <a:bodyPr/>
        <a:lstStyle/>
        <a:p>
          <a:endParaRPr lang="en-US"/>
        </a:p>
      </dgm:t>
    </dgm:pt>
    <dgm:pt modelId="{C9A22E56-2223-41BF-9562-85AF09DA5B00}" type="pres">
      <dgm:prSet presAssocID="{08D0BC2C-2A4D-46E2-92B5-E7F532EEE8C3}" presName="sibTrans" presStyleCnt="0"/>
      <dgm:spPr/>
    </dgm:pt>
    <dgm:pt modelId="{91B6F8ED-4351-4F96-8D7B-EFCA6BAE4614}" type="pres">
      <dgm:prSet presAssocID="{A5E5F941-13E0-4503-AE57-CBBAF1881176}" presName="node" presStyleLbl="node1" presStyleIdx="3" presStyleCnt="8">
        <dgm:presLayoutVars>
          <dgm:bulletEnabled val="1"/>
        </dgm:presLayoutVars>
      </dgm:prSet>
      <dgm:spPr/>
      <dgm:t>
        <a:bodyPr/>
        <a:lstStyle/>
        <a:p>
          <a:endParaRPr lang="en-US"/>
        </a:p>
      </dgm:t>
    </dgm:pt>
    <dgm:pt modelId="{ADD449B2-1E8C-4593-AECA-7DB4A9C1730E}" type="pres">
      <dgm:prSet presAssocID="{0544103C-A05F-458F-BA87-755AF5030212}" presName="sibTrans" presStyleCnt="0"/>
      <dgm:spPr/>
    </dgm:pt>
    <dgm:pt modelId="{9C78D8E6-2627-4786-91CC-BAF294ED1B16}" type="pres">
      <dgm:prSet presAssocID="{F2C7E573-13E5-4B1B-A39A-5AE0E31613CF}" presName="node" presStyleLbl="node1" presStyleIdx="4" presStyleCnt="8">
        <dgm:presLayoutVars>
          <dgm:bulletEnabled val="1"/>
        </dgm:presLayoutVars>
      </dgm:prSet>
      <dgm:spPr/>
      <dgm:t>
        <a:bodyPr/>
        <a:lstStyle/>
        <a:p>
          <a:endParaRPr lang="en-US"/>
        </a:p>
      </dgm:t>
    </dgm:pt>
    <dgm:pt modelId="{52278844-A7F3-4779-A4A6-C0621C2DE109}" type="pres">
      <dgm:prSet presAssocID="{F82FABB3-ADA5-44F0-82C5-931F14C8B61E}" presName="sibTrans" presStyleCnt="0"/>
      <dgm:spPr/>
    </dgm:pt>
    <dgm:pt modelId="{FAFB506F-11F2-402F-B391-83BDEDFDA3F7}" type="pres">
      <dgm:prSet presAssocID="{5E03462A-02F8-484F-9576-FC36C730AD01}" presName="node" presStyleLbl="node1" presStyleIdx="5" presStyleCnt="8">
        <dgm:presLayoutVars>
          <dgm:bulletEnabled val="1"/>
        </dgm:presLayoutVars>
      </dgm:prSet>
      <dgm:spPr/>
      <dgm:t>
        <a:bodyPr/>
        <a:lstStyle/>
        <a:p>
          <a:endParaRPr lang="en-US"/>
        </a:p>
      </dgm:t>
    </dgm:pt>
    <dgm:pt modelId="{A3B1CCDB-22FF-4D83-917C-AF1A8A0D32B0}" type="pres">
      <dgm:prSet presAssocID="{F9B207F0-8033-4074-87A8-4D7C91646EA6}" presName="sibTrans" presStyleCnt="0"/>
      <dgm:spPr/>
    </dgm:pt>
    <dgm:pt modelId="{ADA9DF16-ADAF-4F5D-8E04-121F288C203E}" type="pres">
      <dgm:prSet presAssocID="{3FC06F45-5E41-4E19-AD31-63C22E9DB010}" presName="node" presStyleLbl="node1" presStyleIdx="6" presStyleCnt="8">
        <dgm:presLayoutVars>
          <dgm:bulletEnabled val="1"/>
        </dgm:presLayoutVars>
      </dgm:prSet>
      <dgm:spPr/>
      <dgm:t>
        <a:bodyPr/>
        <a:lstStyle/>
        <a:p>
          <a:endParaRPr lang="en-US"/>
        </a:p>
      </dgm:t>
    </dgm:pt>
    <dgm:pt modelId="{B8149738-2E22-4414-B5B9-0F236DD40F6B}" type="pres">
      <dgm:prSet presAssocID="{EBDB4365-DB26-4144-9A25-46945B24CCB7}" presName="sibTrans" presStyleCnt="0"/>
      <dgm:spPr/>
    </dgm:pt>
    <dgm:pt modelId="{8B61FCA8-924F-42A1-A51F-25BED0880D40}" type="pres">
      <dgm:prSet presAssocID="{DCEED76E-0326-49B8-A36F-C685244E6643}" presName="node" presStyleLbl="node1" presStyleIdx="7" presStyleCnt="8">
        <dgm:presLayoutVars>
          <dgm:bulletEnabled val="1"/>
        </dgm:presLayoutVars>
      </dgm:prSet>
      <dgm:spPr/>
      <dgm:t>
        <a:bodyPr/>
        <a:lstStyle/>
        <a:p>
          <a:endParaRPr lang="en-US"/>
        </a:p>
      </dgm:t>
    </dgm:pt>
  </dgm:ptLst>
  <dgm:cxnLst>
    <dgm:cxn modelId="{F90D52A2-FB8C-41B4-BE1D-6203B22849B2}" type="presOf" srcId="{332B33B5-78B2-407D-9287-1FBF51F5EA71}" destId="{01763078-438F-47F4-B933-AE7A470A8EDE}" srcOrd="0" destOrd="0" presId="urn:microsoft.com/office/officeart/2005/8/layout/default"/>
    <dgm:cxn modelId="{98473300-DEFB-43A5-A3F3-3C4F6EB05027}" srcId="{ED7150C8-5300-4D7E-A94B-D85AAFE98F4B}" destId="{919EFFC3-03CC-4A58-8EBB-74DD3E090409}" srcOrd="0" destOrd="0" parTransId="{AD92F03D-99F7-43A3-8D3A-5006760826BE}" sibTransId="{0E20F7CC-5626-4C6D-901B-DDA38413A0FA}"/>
    <dgm:cxn modelId="{D44135FF-2207-47AE-AD99-2DF3325788B7}" srcId="{ED7150C8-5300-4D7E-A94B-D85AAFE98F4B}" destId="{F2C7E573-13E5-4B1B-A39A-5AE0E31613CF}" srcOrd="4" destOrd="0" parTransId="{E6AA3C6C-7015-4BD3-9114-BFA206099BEB}" sibTransId="{F82FABB3-ADA5-44F0-82C5-931F14C8B61E}"/>
    <dgm:cxn modelId="{F787B749-00D4-499A-A9DE-5B5CD4F56509}" type="presOf" srcId="{A5E5F941-13E0-4503-AE57-CBBAF1881176}" destId="{91B6F8ED-4351-4F96-8D7B-EFCA6BAE4614}" srcOrd="0" destOrd="0" presId="urn:microsoft.com/office/officeart/2005/8/layout/default"/>
    <dgm:cxn modelId="{7351C02D-D0D9-4890-9D64-69FCBBCA5180}" type="presOf" srcId="{DCEED76E-0326-49B8-A36F-C685244E6643}" destId="{8B61FCA8-924F-42A1-A51F-25BED0880D40}" srcOrd="0" destOrd="0" presId="urn:microsoft.com/office/officeart/2005/8/layout/default"/>
    <dgm:cxn modelId="{0E63F572-0DC5-4A33-9DD6-278D2BD7885D}" type="presOf" srcId="{ED7150C8-5300-4D7E-A94B-D85AAFE98F4B}" destId="{DA7E3854-DB9D-4FF9-B025-FE4A76E2BA4B}" srcOrd="0" destOrd="0" presId="urn:microsoft.com/office/officeart/2005/8/layout/default"/>
    <dgm:cxn modelId="{3B8A67BC-ACFE-42B8-9AAD-60E4C6F9F335}" srcId="{ED7150C8-5300-4D7E-A94B-D85AAFE98F4B}" destId="{EBEABE0A-0EF8-49E9-B5C7-C71E7AF5439F}" srcOrd="1" destOrd="0" parTransId="{5599A24D-F869-4A1C-8444-4F003ECEA360}" sibTransId="{D3438624-96B2-4A6A-8D17-53DC5AB31E6E}"/>
    <dgm:cxn modelId="{EB75DB0F-2E1F-4F7E-B175-42C43D9B2640}" srcId="{ED7150C8-5300-4D7E-A94B-D85AAFE98F4B}" destId="{DCEED76E-0326-49B8-A36F-C685244E6643}" srcOrd="7" destOrd="0" parTransId="{07E87CB1-8350-4F04-9955-1175A58FC6E0}" sibTransId="{29DDD687-7B0F-4733-A43D-6E6091C713EF}"/>
    <dgm:cxn modelId="{691A07AD-AE46-41E5-8D03-F0649D05FE01}" srcId="{ED7150C8-5300-4D7E-A94B-D85AAFE98F4B}" destId="{A5E5F941-13E0-4503-AE57-CBBAF1881176}" srcOrd="3" destOrd="0" parTransId="{6BF2EE58-CE6A-4109-9DC1-95289C358F61}" sibTransId="{0544103C-A05F-458F-BA87-755AF5030212}"/>
    <dgm:cxn modelId="{8065E0CD-D0A5-4651-965D-C3F8A146976F}" srcId="{ED7150C8-5300-4D7E-A94B-D85AAFE98F4B}" destId="{332B33B5-78B2-407D-9287-1FBF51F5EA71}" srcOrd="2" destOrd="0" parTransId="{43585418-B451-4CB3-BACE-A824DF4EBB6A}" sibTransId="{08D0BC2C-2A4D-46E2-92B5-E7F532EEE8C3}"/>
    <dgm:cxn modelId="{3978C698-B946-4105-96D1-91097CDEAAD2}" type="presOf" srcId="{3FC06F45-5E41-4E19-AD31-63C22E9DB010}" destId="{ADA9DF16-ADAF-4F5D-8E04-121F288C203E}" srcOrd="0" destOrd="0" presId="urn:microsoft.com/office/officeart/2005/8/layout/default"/>
    <dgm:cxn modelId="{A8DCE74C-0AAF-4BD9-8159-604A1A7279B5}" type="presOf" srcId="{919EFFC3-03CC-4A58-8EBB-74DD3E090409}" destId="{63128D83-543B-46B4-B951-52988282917A}" srcOrd="0" destOrd="0" presId="urn:microsoft.com/office/officeart/2005/8/layout/default"/>
    <dgm:cxn modelId="{963B5C11-3918-496B-AFB3-27C2FAD6DD8A}" type="presOf" srcId="{EBEABE0A-0EF8-49E9-B5C7-C71E7AF5439F}" destId="{3E4BE58C-3442-40F6-A751-4FE1819BF935}" srcOrd="0" destOrd="0" presId="urn:microsoft.com/office/officeart/2005/8/layout/default"/>
    <dgm:cxn modelId="{D8856B1F-B8EE-495F-BFE4-1D213A2DB694}" srcId="{ED7150C8-5300-4D7E-A94B-D85AAFE98F4B}" destId="{3FC06F45-5E41-4E19-AD31-63C22E9DB010}" srcOrd="6" destOrd="0" parTransId="{C219DEA1-2317-46ED-AE0F-4232D320E5D6}" sibTransId="{EBDB4365-DB26-4144-9A25-46945B24CCB7}"/>
    <dgm:cxn modelId="{B0B350C2-A6A1-4B3C-9E92-5E6756DE8A19}" srcId="{ED7150C8-5300-4D7E-A94B-D85AAFE98F4B}" destId="{5E03462A-02F8-484F-9576-FC36C730AD01}" srcOrd="5" destOrd="0" parTransId="{A90038BE-8E8E-4096-8323-F05405A4332E}" sibTransId="{F9B207F0-8033-4074-87A8-4D7C91646EA6}"/>
    <dgm:cxn modelId="{3DE331E4-1C76-4C96-8A5C-49B1859E780B}" type="presOf" srcId="{5E03462A-02F8-484F-9576-FC36C730AD01}" destId="{FAFB506F-11F2-402F-B391-83BDEDFDA3F7}" srcOrd="0" destOrd="0" presId="urn:microsoft.com/office/officeart/2005/8/layout/default"/>
    <dgm:cxn modelId="{3B0CFE0A-2A03-4CEC-847A-AF6F4C8F8D8B}" type="presOf" srcId="{F2C7E573-13E5-4B1B-A39A-5AE0E31613CF}" destId="{9C78D8E6-2627-4786-91CC-BAF294ED1B16}" srcOrd="0" destOrd="0" presId="urn:microsoft.com/office/officeart/2005/8/layout/default"/>
    <dgm:cxn modelId="{DB577A1C-4233-488F-95F1-6E9281292F6C}" type="presParOf" srcId="{DA7E3854-DB9D-4FF9-B025-FE4A76E2BA4B}" destId="{63128D83-543B-46B4-B951-52988282917A}" srcOrd="0" destOrd="0" presId="urn:microsoft.com/office/officeart/2005/8/layout/default"/>
    <dgm:cxn modelId="{080F6F4A-A53A-4EC9-9D33-9342A5A6F8F4}" type="presParOf" srcId="{DA7E3854-DB9D-4FF9-B025-FE4A76E2BA4B}" destId="{5DA4E088-5B27-4DBD-A431-4E030E8F0F93}" srcOrd="1" destOrd="0" presId="urn:microsoft.com/office/officeart/2005/8/layout/default"/>
    <dgm:cxn modelId="{5EFABBE0-059F-4D17-AFF1-15EBAC6556F2}" type="presParOf" srcId="{DA7E3854-DB9D-4FF9-B025-FE4A76E2BA4B}" destId="{3E4BE58C-3442-40F6-A751-4FE1819BF935}" srcOrd="2" destOrd="0" presId="urn:microsoft.com/office/officeart/2005/8/layout/default"/>
    <dgm:cxn modelId="{1FB4465A-CFCC-47BF-B1E2-F82FAEC9380B}" type="presParOf" srcId="{DA7E3854-DB9D-4FF9-B025-FE4A76E2BA4B}" destId="{712769CB-8DBF-4C98-B47C-F3E147DD9F77}" srcOrd="3" destOrd="0" presId="urn:microsoft.com/office/officeart/2005/8/layout/default"/>
    <dgm:cxn modelId="{678D71F8-C194-47DC-ABAB-BE3820F86A9E}" type="presParOf" srcId="{DA7E3854-DB9D-4FF9-B025-FE4A76E2BA4B}" destId="{01763078-438F-47F4-B933-AE7A470A8EDE}" srcOrd="4" destOrd="0" presId="urn:microsoft.com/office/officeart/2005/8/layout/default"/>
    <dgm:cxn modelId="{1CD6E3E0-DC44-47DA-8914-3DC3D52A3DF4}" type="presParOf" srcId="{DA7E3854-DB9D-4FF9-B025-FE4A76E2BA4B}" destId="{C9A22E56-2223-41BF-9562-85AF09DA5B00}" srcOrd="5" destOrd="0" presId="urn:microsoft.com/office/officeart/2005/8/layout/default"/>
    <dgm:cxn modelId="{683B79E1-281E-40DE-8481-BD0B1D40C58B}" type="presParOf" srcId="{DA7E3854-DB9D-4FF9-B025-FE4A76E2BA4B}" destId="{91B6F8ED-4351-4F96-8D7B-EFCA6BAE4614}" srcOrd="6" destOrd="0" presId="urn:microsoft.com/office/officeart/2005/8/layout/default"/>
    <dgm:cxn modelId="{6C842124-3907-4C88-86BE-E99D68DB5704}" type="presParOf" srcId="{DA7E3854-DB9D-4FF9-B025-FE4A76E2BA4B}" destId="{ADD449B2-1E8C-4593-AECA-7DB4A9C1730E}" srcOrd="7" destOrd="0" presId="urn:microsoft.com/office/officeart/2005/8/layout/default"/>
    <dgm:cxn modelId="{8F8EFB54-828E-471F-86CD-A9F983133252}" type="presParOf" srcId="{DA7E3854-DB9D-4FF9-B025-FE4A76E2BA4B}" destId="{9C78D8E6-2627-4786-91CC-BAF294ED1B16}" srcOrd="8" destOrd="0" presId="urn:microsoft.com/office/officeart/2005/8/layout/default"/>
    <dgm:cxn modelId="{D583895A-CE9F-4911-B89B-35E5A9B59E4E}" type="presParOf" srcId="{DA7E3854-DB9D-4FF9-B025-FE4A76E2BA4B}" destId="{52278844-A7F3-4779-A4A6-C0621C2DE109}" srcOrd="9" destOrd="0" presId="urn:microsoft.com/office/officeart/2005/8/layout/default"/>
    <dgm:cxn modelId="{1A9EFF2C-AA79-4063-9425-1A02E2F7AEE0}" type="presParOf" srcId="{DA7E3854-DB9D-4FF9-B025-FE4A76E2BA4B}" destId="{FAFB506F-11F2-402F-B391-83BDEDFDA3F7}" srcOrd="10" destOrd="0" presId="urn:microsoft.com/office/officeart/2005/8/layout/default"/>
    <dgm:cxn modelId="{405505FD-E10F-4B26-80E1-F071BA3BFC3B}" type="presParOf" srcId="{DA7E3854-DB9D-4FF9-B025-FE4A76E2BA4B}" destId="{A3B1CCDB-22FF-4D83-917C-AF1A8A0D32B0}" srcOrd="11" destOrd="0" presId="urn:microsoft.com/office/officeart/2005/8/layout/default"/>
    <dgm:cxn modelId="{945028B0-D53A-45FD-B257-7EC95C1C63D9}" type="presParOf" srcId="{DA7E3854-DB9D-4FF9-B025-FE4A76E2BA4B}" destId="{ADA9DF16-ADAF-4F5D-8E04-121F288C203E}" srcOrd="12" destOrd="0" presId="urn:microsoft.com/office/officeart/2005/8/layout/default"/>
    <dgm:cxn modelId="{8AC471B1-C383-4AEA-875B-76D978A563F8}" type="presParOf" srcId="{DA7E3854-DB9D-4FF9-B025-FE4A76E2BA4B}" destId="{B8149738-2E22-4414-B5B9-0F236DD40F6B}" srcOrd="13" destOrd="0" presId="urn:microsoft.com/office/officeart/2005/8/layout/default"/>
    <dgm:cxn modelId="{D1FB0D0F-1039-40E8-9F7A-C3F62CB5DCB6}" type="presParOf" srcId="{DA7E3854-DB9D-4FF9-B025-FE4A76E2BA4B}" destId="{8B61FCA8-924F-42A1-A51F-25BED0880D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5BF4-8BEB-415A-B069-976C8F8E0B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54AE3E-1383-4FCC-93B6-BB8B7B5B3186}">
      <dgm:prSet phldrT="[Text]"/>
      <dgm:spPr/>
      <dgm:t>
        <a:bodyPr/>
        <a:lstStyle/>
        <a:p>
          <a:r>
            <a:rPr lang="en-US" dirty="0" smtClean="0"/>
            <a:t>MP1</a:t>
          </a:r>
          <a:endParaRPr lang="en-US" dirty="0"/>
        </a:p>
      </dgm:t>
    </dgm:pt>
    <dgm:pt modelId="{4EC8C5B8-EEC2-4F9A-B930-713B9FC132DE}" type="parTrans" cxnId="{A797CBA0-B600-45B0-8E54-5B5E86928791}">
      <dgm:prSet/>
      <dgm:spPr/>
      <dgm:t>
        <a:bodyPr/>
        <a:lstStyle/>
        <a:p>
          <a:endParaRPr lang="en-US"/>
        </a:p>
      </dgm:t>
    </dgm:pt>
    <dgm:pt modelId="{E8B72630-6D83-40C2-B67F-9F19FBD5B69A}" type="sibTrans" cxnId="{A797CBA0-B600-45B0-8E54-5B5E86928791}">
      <dgm:prSet/>
      <dgm:spPr/>
      <dgm:t>
        <a:bodyPr/>
        <a:lstStyle/>
        <a:p>
          <a:endParaRPr lang="en-US"/>
        </a:p>
      </dgm:t>
    </dgm:pt>
    <dgm:pt modelId="{21E6EDDE-DE0E-4D04-BDCD-EF6C511EFCF0}">
      <dgm:prSet phldrT="[Text]"/>
      <dgm:spPr/>
      <dgm:t>
        <a:bodyPr/>
        <a:lstStyle/>
        <a:p>
          <a:r>
            <a:rPr lang="en-US" dirty="0" smtClean="0"/>
            <a:t>Make sense of problems and persevere in solving them.</a:t>
          </a:r>
          <a:endParaRPr lang="en-US" dirty="0"/>
        </a:p>
      </dgm:t>
    </dgm:pt>
    <dgm:pt modelId="{E856D2B7-E3DD-4206-A24B-8B28950D8840}" type="parTrans" cxnId="{93F3BACC-D8CA-4491-AE59-DD730C739C8E}">
      <dgm:prSet/>
      <dgm:spPr/>
      <dgm:t>
        <a:bodyPr/>
        <a:lstStyle/>
        <a:p>
          <a:endParaRPr lang="en-US"/>
        </a:p>
      </dgm:t>
    </dgm:pt>
    <dgm:pt modelId="{4B2F80F8-7F84-454F-A629-4790864DF8F7}" type="sibTrans" cxnId="{93F3BACC-D8CA-4491-AE59-DD730C739C8E}">
      <dgm:prSet/>
      <dgm:spPr/>
      <dgm:t>
        <a:bodyPr/>
        <a:lstStyle/>
        <a:p>
          <a:endParaRPr lang="en-US"/>
        </a:p>
      </dgm:t>
    </dgm:pt>
    <dgm:pt modelId="{4111135A-E459-46F7-850B-2758C796B762}">
      <dgm:prSet phldrT="[Text]"/>
      <dgm:spPr/>
      <dgm:t>
        <a:bodyPr/>
        <a:lstStyle/>
        <a:p>
          <a:r>
            <a:rPr lang="en-US" dirty="0" smtClean="0"/>
            <a:t>MP8</a:t>
          </a:r>
          <a:endParaRPr lang="en-US" dirty="0"/>
        </a:p>
      </dgm:t>
    </dgm:pt>
    <dgm:pt modelId="{08BB5A70-FC9C-4276-BA2E-1E365D42E138}" type="parTrans" cxnId="{7C9C88AD-C914-4387-BA7A-8D67EA72BA9E}">
      <dgm:prSet/>
      <dgm:spPr/>
      <dgm:t>
        <a:bodyPr/>
        <a:lstStyle/>
        <a:p>
          <a:endParaRPr lang="en-US"/>
        </a:p>
      </dgm:t>
    </dgm:pt>
    <dgm:pt modelId="{B2FB51BD-42D9-4AE0-BD14-5D27F9ADC9BA}" type="sibTrans" cxnId="{7C9C88AD-C914-4387-BA7A-8D67EA72BA9E}">
      <dgm:prSet/>
      <dgm:spPr/>
      <dgm:t>
        <a:bodyPr/>
        <a:lstStyle/>
        <a:p>
          <a:endParaRPr lang="en-US"/>
        </a:p>
      </dgm:t>
    </dgm:pt>
    <dgm:pt modelId="{A830787E-3A21-47AD-A2FF-42B6B40EE910}">
      <dgm:prSet phldrT="[Text]"/>
      <dgm:spPr/>
      <dgm:t>
        <a:bodyPr/>
        <a:lstStyle/>
        <a:p>
          <a:r>
            <a:rPr lang="en-US" dirty="0" smtClean="0"/>
            <a:t>Look for and express regularity in repeated reasoning.</a:t>
          </a:r>
          <a:endParaRPr lang="en-US" dirty="0"/>
        </a:p>
      </dgm:t>
    </dgm:pt>
    <dgm:pt modelId="{4D6F7C62-A191-4741-A420-8D8A12C11494}" type="parTrans" cxnId="{6CE1C71C-06AC-4E4C-9DD1-2088D8714C63}">
      <dgm:prSet/>
      <dgm:spPr/>
      <dgm:t>
        <a:bodyPr/>
        <a:lstStyle/>
        <a:p>
          <a:endParaRPr lang="en-US"/>
        </a:p>
      </dgm:t>
    </dgm:pt>
    <dgm:pt modelId="{CD387828-225F-405A-82E0-53FC663FE04C}" type="sibTrans" cxnId="{6CE1C71C-06AC-4E4C-9DD1-2088D8714C63}">
      <dgm:prSet/>
      <dgm:spPr/>
      <dgm:t>
        <a:bodyPr/>
        <a:lstStyle/>
        <a:p>
          <a:endParaRPr lang="en-US"/>
        </a:p>
      </dgm:t>
    </dgm:pt>
    <dgm:pt modelId="{DED65082-F666-48BF-B26A-9E28F7111814}" type="pres">
      <dgm:prSet presAssocID="{CF405BF4-8BEB-415A-B069-976C8F8E0BD2}" presName="linear" presStyleCnt="0">
        <dgm:presLayoutVars>
          <dgm:animLvl val="lvl"/>
          <dgm:resizeHandles val="exact"/>
        </dgm:presLayoutVars>
      </dgm:prSet>
      <dgm:spPr/>
      <dgm:t>
        <a:bodyPr/>
        <a:lstStyle/>
        <a:p>
          <a:endParaRPr lang="en-US"/>
        </a:p>
      </dgm:t>
    </dgm:pt>
    <dgm:pt modelId="{051A51DA-6F1C-424F-BDE6-EFBF42C6E047}" type="pres">
      <dgm:prSet presAssocID="{AA54AE3E-1383-4FCC-93B6-BB8B7B5B3186}" presName="parentText" presStyleLbl="node1" presStyleIdx="0" presStyleCnt="2">
        <dgm:presLayoutVars>
          <dgm:chMax val="0"/>
          <dgm:bulletEnabled val="1"/>
        </dgm:presLayoutVars>
      </dgm:prSet>
      <dgm:spPr/>
      <dgm:t>
        <a:bodyPr/>
        <a:lstStyle/>
        <a:p>
          <a:endParaRPr lang="en-US"/>
        </a:p>
      </dgm:t>
    </dgm:pt>
    <dgm:pt modelId="{0C874B8A-78F2-43A6-9A27-19B6821C33D8}" type="pres">
      <dgm:prSet presAssocID="{AA54AE3E-1383-4FCC-93B6-BB8B7B5B3186}" presName="childText" presStyleLbl="revTx" presStyleIdx="0" presStyleCnt="2">
        <dgm:presLayoutVars>
          <dgm:bulletEnabled val="1"/>
        </dgm:presLayoutVars>
      </dgm:prSet>
      <dgm:spPr/>
      <dgm:t>
        <a:bodyPr/>
        <a:lstStyle/>
        <a:p>
          <a:endParaRPr lang="en-US"/>
        </a:p>
      </dgm:t>
    </dgm:pt>
    <dgm:pt modelId="{F108927F-65E5-4C9A-9F92-62CE6806B1E1}" type="pres">
      <dgm:prSet presAssocID="{4111135A-E459-46F7-850B-2758C796B762}" presName="parentText" presStyleLbl="node1" presStyleIdx="1" presStyleCnt="2">
        <dgm:presLayoutVars>
          <dgm:chMax val="0"/>
          <dgm:bulletEnabled val="1"/>
        </dgm:presLayoutVars>
      </dgm:prSet>
      <dgm:spPr/>
      <dgm:t>
        <a:bodyPr/>
        <a:lstStyle/>
        <a:p>
          <a:endParaRPr lang="en-US"/>
        </a:p>
      </dgm:t>
    </dgm:pt>
    <dgm:pt modelId="{E66B5219-7370-4FE4-9FFD-C1AB0BBAA9D7}" type="pres">
      <dgm:prSet presAssocID="{4111135A-E459-46F7-850B-2758C796B762}" presName="childText" presStyleLbl="revTx" presStyleIdx="1" presStyleCnt="2">
        <dgm:presLayoutVars>
          <dgm:bulletEnabled val="1"/>
        </dgm:presLayoutVars>
      </dgm:prSet>
      <dgm:spPr/>
      <dgm:t>
        <a:bodyPr/>
        <a:lstStyle/>
        <a:p>
          <a:endParaRPr lang="en-US"/>
        </a:p>
      </dgm:t>
    </dgm:pt>
  </dgm:ptLst>
  <dgm:cxnLst>
    <dgm:cxn modelId="{6CE1C71C-06AC-4E4C-9DD1-2088D8714C63}" srcId="{4111135A-E459-46F7-850B-2758C796B762}" destId="{A830787E-3A21-47AD-A2FF-42B6B40EE910}" srcOrd="0" destOrd="0" parTransId="{4D6F7C62-A191-4741-A420-8D8A12C11494}" sibTransId="{CD387828-225F-405A-82E0-53FC663FE04C}"/>
    <dgm:cxn modelId="{BC5E5AEF-820A-441B-988E-A1F3EC1FA6F5}" type="presOf" srcId="{4111135A-E459-46F7-850B-2758C796B762}" destId="{F108927F-65E5-4C9A-9F92-62CE6806B1E1}" srcOrd="0" destOrd="0" presId="urn:microsoft.com/office/officeart/2005/8/layout/vList2"/>
    <dgm:cxn modelId="{7C9C88AD-C914-4387-BA7A-8D67EA72BA9E}" srcId="{CF405BF4-8BEB-415A-B069-976C8F8E0BD2}" destId="{4111135A-E459-46F7-850B-2758C796B762}" srcOrd="1" destOrd="0" parTransId="{08BB5A70-FC9C-4276-BA2E-1E365D42E138}" sibTransId="{B2FB51BD-42D9-4AE0-BD14-5D27F9ADC9BA}"/>
    <dgm:cxn modelId="{7CFDDC8F-DFC0-4404-9BD2-E8EE617B86CA}" type="presOf" srcId="{CF405BF4-8BEB-415A-B069-976C8F8E0BD2}" destId="{DED65082-F666-48BF-B26A-9E28F7111814}" srcOrd="0" destOrd="0" presId="urn:microsoft.com/office/officeart/2005/8/layout/vList2"/>
    <dgm:cxn modelId="{BECDF60C-C544-424F-BCAC-97F8D16141D3}" type="presOf" srcId="{AA54AE3E-1383-4FCC-93B6-BB8B7B5B3186}" destId="{051A51DA-6F1C-424F-BDE6-EFBF42C6E047}" srcOrd="0" destOrd="0" presId="urn:microsoft.com/office/officeart/2005/8/layout/vList2"/>
    <dgm:cxn modelId="{82802F8E-6010-45CB-9610-63F8F2482BDA}" type="presOf" srcId="{A830787E-3A21-47AD-A2FF-42B6B40EE910}" destId="{E66B5219-7370-4FE4-9FFD-C1AB0BBAA9D7}" srcOrd="0" destOrd="0" presId="urn:microsoft.com/office/officeart/2005/8/layout/vList2"/>
    <dgm:cxn modelId="{93F3BACC-D8CA-4491-AE59-DD730C739C8E}" srcId="{AA54AE3E-1383-4FCC-93B6-BB8B7B5B3186}" destId="{21E6EDDE-DE0E-4D04-BDCD-EF6C511EFCF0}" srcOrd="0" destOrd="0" parTransId="{E856D2B7-E3DD-4206-A24B-8B28950D8840}" sibTransId="{4B2F80F8-7F84-454F-A629-4790864DF8F7}"/>
    <dgm:cxn modelId="{A797CBA0-B600-45B0-8E54-5B5E86928791}" srcId="{CF405BF4-8BEB-415A-B069-976C8F8E0BD2}" destId="{AA54AE3E-1383-4FCC-93B6-BB8B7B5B3186}" srcOrd="0" destOrd="0" parTransId="{4EC8C5B8-EEC2-4F9A-B930-713B9FC132DE}" sibTransId="{E8B72630-6D83-40C2-B67F-9F19FBD5B69A}"/>
    <dgm:cxn modelId="{4BF2DB28-4972-443D-891E-8BB70F1A9987}" type="presOf" srcId="{21E6EDDE-DE0E-4D04-BDCD-EF6C511EFCF0}" destId="{0C874B8A-78F2-43A6-9A27-19B6821C33D8}" srcOrd="0" destOrd="0" presId="urn:microsoft.com/office/officeart/2005/8/layout/vList2"/>
    <dgm:cxn modelId="{B9A4DFCE-9AE6-4331-8A4F-CA0F622D34E8}" type="presParOf" srcId="{DED65082-F666-48BF-B26A-9E28F7111814}" destId="{051A51DA-6F1C-424F-BDE6-EFBF42C6E047}" srcOrd="0" destOrd="0" presId="urn:microsoft.com/office/officeart/2005/8/layout/vList2"/>
    <dgm:cxn modelId="{0A44BC6D-56AC-4E03-A1AE-2E4CB5F0DCEC}" type="presParOf" srcId="{DED65082-F666-48BF-B26A-9E28F7111814}" destId="{0C874B8A-78F2-43A6-9A27-19B6821C33D8}" srcOrd="1" destOrd="0" presId="urn:microsoft.com/office/officeart/2005/8/layout/vList2"/>
    <dgm:cxn modelId="{901E370A-3711-4CDA-9F4F-4FD69F75A504}" type="presParOf" srcId="{DED65082-F666-48BF-B26A-9E28F7111814}" destId="{F108927F-65E5-4C9A-9F92-62CE6806B1E1}" srcOrd="2" destOrd="0" presId="urn:microsoft.com/office/officeart/2005/8/layout/vList2"/>
    <dgm:cxn modelId="{30B538FB-8A49-465A-83C8-2AF207E1269E}" type="presParOf" srcId="{DED65082-F666-48BF-B26A-9E28F7111814}" destId="{E66B5219-7370-4FE4-9FFD-C1AB0BBAA9D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8D83-543B-46B4-B951-52988282917A}">
      <dsp:nvSpPr>
        <dsp:cNvPr id="0" name=""/>
        <dsp:cNvSpPr/>
      </dsp:nvSpPr>
      <dsp:spPr>
        <a:xfrm>
          <a:off x="217828" y="1701"/>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Standards</a:t>
          </a:r>
          <a:endParaRPr lang="en-US" sz="1800" kern="1200" dirty="0"/>
        </a:p>
      </dsp:txBody>
      <dsp:txXfrm>
        <a:off x="217828" y="1701"/>
        <a:ext cx="1800111" cy="1080066"/>
      </dsp:txXfrm>
    </dsp:sp>
    <dsp:sp modelId="{3E4BE58C-3442-40F6-A751-4FE1819BF935}">
      <dsp:nvSpPr>
        <dsp:cNvPr id="0" name=""/>
        <dsp:cNvSpPr/>
      </dsp:nvSpPr>
      <dsp:spPr>
        <a:xfrm>
          <a:off x="2197950" y="1701"/>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Ratio and Proportion Learning Progression</a:t>
          </a:r>
          <a:endParaRPr lang="en-US" sz="1800" kern="1200" dirty="0"/>
        </a:p>
      </dsp:txBody>
      <dsp:txXfrm>
        <a:off x="2197950" y="1701"/>
        <a:ext cx="1800111" cy="1080066"/>
      </dsp:txXfrm>
    </dsp:sp>
    <dsp:sp modelId="{01763078-438F-47F4-B933-AE7A470A8EDE}">
      <dsp:nvSpPr>
        <dsp:cNvPr id="0" name=""/>
        <dsp:cNvSpPr/>
      </dsp:nvSpPr>
      <dsp:spPr>
        <a:xfrm>
          <a:off x="4098922" y="14284"/>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 Agenda</a:t>
          </a:r>
          <a:endParaRPr lang="en-US" sz="1800" kern="1200" dirty="0"/>
        </a:p>
      </dsp:txBody>
      <dsp:txXfrm>
        <a:off x="4098922" y="14284"/>
        <a:ext cx="1800111" cy="1080066"/>
      </dsp:txXfrm>
    </dsp:sp>
    <dsp:sp modelId="{91B6F8ED-4351-4F96-8D7B-EFCA6BAE4614}">
      <dsp:nvSpPr>
        <dsp:cNvPr id="0" name=""/>
        <dsp:cNvSpPr/>
      </dsp:nvSpPr>
      <dsp:spPr>
        <a:xfrm>
          <a:off x="217828" y="1261779"/>
          <a:ext cx="1800111" cy="10800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Getting  Ready for the Lesson (Resources and Tips)</a:t>
          </a:r>
          <a:endParaRPr lang="en-US" sz="1800" kern="1200" dirty="0"/>
        </a:p>
      </dsp:txBody>
      <dsp:txXfrm>
        <a:off x="217828" y="1261779"/>
        <a:ext cx="1800111" cy="1080066"/>
      </dsp:txXfrm>
    </dsp:sp>
    <dsp:sp modelId="{9C78D8E6-2627-4786-91CC-BAF294ED1B16}">
      <dsp:nvSpPr>
        <dsp:cNvPr id="0" name=""/>
        <dsp:cNvSpPr/>
      </dsp:nvSpPr>
      <dsp:spPr>
        <a:xfrm>
          <a:off x="2197950" y="1261779"/>
          <a:ext cx="1800111" cy="108006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Vocabulary Activities</a:t>
          </a:r>
          <a:endParaRPr lang="en-US" sz="1800" kern="1200" dirty="0"/>
        </a:p>
      </dsp:txBody>
      <dsp:txXfrm>
        <a:off x="2197950" y="1261779"/>
        <a:ext cx="1800111" cy="1080066"/>
      </dsp:txXfrm>
    </dsp:sp>
    <dsp:sp modelId="{FAFB506F-11F2-402F-B391-83BDEDFDA3F7}">
      <dsp:nvSpPr>
        <dsp:cNvPr id="0" name=""/>
        <dsp:cNvSpPr/>
      </dsp:nvSpPr>
      <dsp:spPr>
        <a:xfrm>
          <a:off x="4178073" y="1261779"/>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a:t>
          </a:r>
        </a:p>
        <a:p>
          <a:pPr lvl="0" algn="ctr" defTabSz="800100">
            <a:lnSpc>
              <a:spcPct val="90000"/>
            </a:lnSpc>
            <a:spcBef>
              <a:spcPct val="0"/>
            </a:spcBef>
            <a:spcAft>
              <a:spcPct val="35000"/>
            </a:spcAft>
          </a:pPr>
          <a:r>
            <a:rPr lang="en-US" sz="1800" kern="1200" dirty="0" smtClean="0"/>
            <a:t>(Presentation and Video)</a:t>
          </a:r>
          <a:endParaRPr lang="en-US" sz="1800" kern="1200" dirty="0"/>
        </a:p>
      </dsp:txBody>
      <dsp:txXfrm>
        <a:off x="4178073" y="1261779"/>
        <a:ext cx="1800111" cy="1080066"/>
      </dsp:txXfrm>
    </dsp:sp>
    <dsp:sp modelId="{ADA9DF16-ADAF-4F5D-8E04-121F288C203E}">
      <dsp:nvSpPr>
        <dsp:cNvPr id="0" name=""/>
        <dsp:cNvSpPr/>
      </dsp:nvSpPr>
      <dsp:spPr>
        <a:xfrm>
          <a:off x="1207889" y="2521856"/>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Textbook Connections</a:t>
          </a:r>
          <a:endParaRPr lang="en-US" sz="1800" kern="1200" dirty="0"/>
        </a:p>
      </dsp:txBody>
      <dsp:txXfrm>
        <a:off x="1207889" y="2521856"/>
        <a:ext cx="1800111" cy="1080066"/>
      </dsp:txXfrm>
    </dsp:sp>
    <dsp:sp modelId="{8B61FCA8-924F-42A1-A51F-25BED0880D40}">
      <dsp:nvSpPr>
        <dsp:cNvPr id="0" name=""/>
        <dsp:cNvSpPr/>
      </dsp:nvSpPr>
      <dsp:spPr>
        <a:xfrm>
          <a:off x="3188012" y="2521856"/>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Resources</a:t>
          </a:r>
          <a:endParaRPr lang="en-US" sz="1800" kern="1200" dirty="0"/>
        </a:p>
      </dsp:txBody>
      <dsp:txXfrm>
        <a:off x="3188012" y="2521856"/>
        <a:ext cx="1800111" cy="108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0984E895-CBF2-42A8-A32A-8A7D33EAB84F}" type="datetimeFigureOut">
              <a:rPr lang="en-US" smtClean="0"/>
              <a:t>5/12/2015</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BBE79489-0D75-44F4-8181-DAA9CDDF19B4}" type="slidenum">
              <a:rPr lang="en-US" smtClean="0"/>
              <a:t>‹#›</a:t>
            </a:fld>
            <a:endParaRPr lang="en-US"/>
          </a:p>
        </p:txBody>
      </p:sp>
    </p:spTree>
    <p:extLst>
      <p:ext uri="{BB962C8B-B14F-4D97-AF65-F5344CB8AC3E}">
        <p14:creationId xmlns:p14="http://schemas.microsoft.com/office/powerpoint/2010/main" val="3143203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A48A879-27BE-8040-94C0-D45957121A5A}" type="datetimeFigureOut">
              <a:rPr lang="en-US" smtClean="0"/>
              <a:t>5/12/2015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6497B09-B7B4-4348-9F13-9A527DF2CD20}" type="slidenum">
              <a:rPr lang="en-US" smtClean="0"/>
              <a:t>‹#›</a:t>
            </a:fld>
            <a:endParaRPr lang="en-US"/>
          </a:p>
        </p:txBody>
      </p:sp>
    </p:spTree>
    <p:extLst>
      <p:ext uri="{BB962C8B-B14F-4D97-AF65-F5344CB8AC3E}">
        <p14:creationId xmlns:p14="http://schemas.microsoft.com/office/powerpoint/2010/main" val="229544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components that this PD provides:</a:t>
            </a:r>
          </a:p>
          <a:p>
            <a:pPr marL="171450" indent="-171450">
              <a:buFont typeface="Arial" panose="020B0604020202020204" pitchFamily="34" charset="0"/>
              <a:buChar char="•"/>
            </a:pPr>
            <a:r>
              <a:rPr lang="en-US" b="0" baseline="0" dirty="0" smtClean="0"/>
              <a:t>Standards</a:t>
            </a:r>
          </a:p>
          <a:p>
            <a:pPr marL="171450" indent="-171450">
              <a:buFont typeface="Arial" panose="020B0604020202020204" pitchFamily="34" charset="0"/>
              <a:buChar char="•"/>
            </a:pPr>
            <a:r>
              <a:rPr lang="en-US" b="0" baseline="0" dirty="0" smtClean="0"/>
              <a:t>Learning Progressions</a:t>
            </a:r>
          </a:p>
          <a:p>
            <a:pPr marL="171450" indent="-171450">
              <a:buFont typeface="Arial" panose="020B0604020202020204" pitchFamily="34" charset="0"/>
              <a:buChar char="•"/>
            </a:pPr>
            <a:r>
              <a:rPr lang="en-US" b="0" baseline="0" dirty="0" smtClean="0"/>
              <a:t>Lesson Agenda</a:t>
            </a:r>
          </a:p>
          <a:p>
            <a:pPr marL="171450" indent="-171450">
              <a:buFont typeface="Arial" panose="020B0604020202020204" pitchFamily="34" charset="0"/>
              <a:buChar char="•"/>
            </a:pPr>
            <a:r>
              <a:rPr lang="en-US" b="0" baseline="0" dirty="0" smtClean="0"/>
              <a:t>Resources &amp; Tips</a:t>
            </a:r>
          </a:p>
          <a:p>
            <a:pPr marL="171450" indent="-171450">
              <a:buFont typeface="Arial" panose="020B0604020202020204" pitchFamily="34" charset="0"/>
              <a:buChar char="•"/>
            </a:pPr>
            <a:r>
              <a:rPr lang="en-US" b="0" baseline="0" dirty="0" smtClean="0"/>
              <a:t>Vocabulary Activities</a:t>
            </a:r>
          </a:p>
          <a:p>
            <a:pPr marL="171450" indent="-171450">
              <a:buFont typeface="Arial" panose="020B0604020202020204" pitchFamily="34" charset="0"/>
              <a:buChar char="•"/>
            </a:pPr>
            <a:r>
              <a:rPr lang="en-US" b="0" baseline="0" dirty="0" smtClean="0"/>
              <a:t>Lesson</a:t>
            </a:r>
          </a:p>
          <a:p>
            <a:pPr marL="171450" indent="-171450">
              <a:buFont typeface="Arial" panose="020B0604020202020204" pitchFamily="34" charset="0"/>
              <a:buChar char="•"/>
            </a:pPr>
            <a:r>
              <a:rPr lang="en-US" b="0" baseline="0" dirty="0" smtClean="0"/>
              <a:t>Textbook Connections</a:t>
            </a:r>
          </a:p>
          <a:p>
            <a:pPr marL="171450" indent="-171450">
              <a:buFont typeface="Arial" panose="020B0604020202020204" pitchFamily="34" charset="0"/>
              <a:buChar char="•"/>
            </a:pPr>
            <a:r>
              <a:rPr lang="en-US" b="0" baseline="0" dirty="0" smtClean="0"/>
              <a:t>Additional Resources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a:t>
            </a:fld>
            <a:endParaRPr lang="en-US"/>
          </a:p>
        </p:txBody>
      </p:sp>
    </p:spTree>
    <p:extLst>
      <p:ext uri="{BB962C8B-B14F-4D97-AF65-F5344CB8AC3E}">
        <p14:creationId xmlns:p14="http://schemas.microsoft.com/office/powerpoint/2010/main" val="257468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a:t>
            </a:r>
            <a:r>
              <a:rPr lang="en-US" baseline="0" dirty="0" smtClean="0"/>
              <a:t> minute</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Title</a:t>
            </a:r>
            <a:r>
              <a:rPr lang="en-US" baseline="0" dirty="0" smtClean="0"/>
              <a:t> Page for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11</a:t>
            </a:fld>
            <a:endParaRPr lang="en-US"/>
          </a:p>
        </p:txBody>
      </p:sp>
    </p:spTree>
    <p:extLst>
      <p:ext uri="{BB962C8B-B14F-4D97-AF65-F5344CB8AC3E}">
        <p14:creationId xmlns:p14="http://schemas.microsoft.com/office/powerpoint/2010/main" val="128333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 what standards should be covered in a pre-assessment</a:t>
            </a:r>
            <a:r>
              <a:rPr lang="en-US" baseline="0" dirty="0" smtClean="0"/>
              <a:t> activity.  This shows what students should have already learned prior to your course.  Using a pre-assessment activity will assist students in frontloading prior knowledge before beginning new </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12</a:t>
            </a:fld>
            <a:endParaRPr lang="en-US"/>
          </a:p>
        </p:txBody>
      </p:sp>
    </p:spTree>
    <p:extLst>
      <p:ext uri="{BB962C8B-B14F-4D97-AF65-F5344CB8AC3E}">
        <p14:creationId xmlns:p14="http://schemas.microsoft.com/office/powerpoint/2010/main" val="813126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altLang="en-US" dirty="0" smtClean="0"/>
          </a:p>
          <a:p>
            <a:r>
              <a:rPr lang="en-US" altLang="en-US" dirty="0" smtClean="0"/>
              <a:t>These are guided questions to improve our students’ learning</a:t>
            </a:r>
            <a:r>
              <a:rPr lang="en-US" altLang="en-US" baseline="0" dirty="0" smtClean="0"/>
              <a:t> when misconceptions may occur.</a:t>
            </a:r>
            <a:endParaRPr lang="en-US" altLang="en-US" dirty="0" smtClean="0"/>
          </a:p>
          <a:p>
            <a:r>
              <a:rPr lang="en-US" altLang="en-US" dirty="0" smtClean="0"/>
              <a:t>These are guided questions to improve our students’ learning.</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8A54D-A010-4F7C-9094-4AFD1D8D766A}" type="slidenum">
              <a:rPr lang="en-US" altLang="en-US" smtClean="0"/>
              <a:pPr eaLnBrk="1" hangingPunct="1"/>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a:t>
            </a:r>
            <a:r>
              <a:rPr lang="en-US" baseline="0" dirty="0" smtClean="0"/>
              <a:t> the list of resources needed for the lesson and where to find materials online.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14</a:t>
            </a:fld>
            <a:endParaRPr lang="en-US"/>
          </a:p>
        </p:txBody>
      </p:sp>
    </p:spTree>
    <p:extLst>
      <p:ext uri="{BB962C8B-B14F-4D97-AF65-F5344CB8AC3E}">
        <p14:creationId xmlns:p14="http://schemas.microsoft.com/office/powerpoint/2010/main" val="356177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“Layered Book” is shown with the suggestion that there are alternative strategies that can  be used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15</a:t>
            </a:fld>
            <a:endParaRPr lang="en-US"/>
          </a:p>
        </p:txBody>
      </p:sp>
    </p:spTree>
    <p:extLst>
      <p:ext uri="{BB962C8B-B14F-4D97-AF65-F5344CB8AC3E}">
        <p14:creationId xmlns:p14="http://schemas.microsoft.com/office/powerpoint/2010/main" val="1719564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an introduction</a:t>
            </a:r>
            <a:r>
              <a:rPr lang="en-US" baseline="0" dirty="0" smtClean="0"/>
              <a:t> to the Learnzillion.com website where today’s lesson was pulled from.  Teachers can sign up for a free account and have full access.</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16</a:t>
            </a:fld>
            <a:endParaRPr lang="en-US"/>
          </a:p>
        </p:txBody>
      </p:sp>
    </p:spTree>
    <p:extLst>
      <p:ext uri="{BB962C8B-B14F-4D97-AF65-F5344CB8AC3E}">
        <p14:creationId xmlns:p14="http://schemas.microsoft.com/office/powerpoint/2010/main" val="3558289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a:t>
            </a:r>
            <a:r>
              <a:rPr lang="en-US" baseline="0" dirty="0" smtClean="0"/>
              <a:t> 15 - 20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Click on the hyper link to take you to the lesson.  Lesson includes:</a:t>
            </a:r>
            <a:r>
              <a:rPr lang="en-US" b="0" baseline="0" dirty="0" smtClean="0">
                <a:latin typeface="Tw Cen MT" panose="020B0602020104020603" pitchFamily="34" charset="0"/>
              </a:rPr>
              <a:t> PowerPoint, Video, and  handouts.  As a department, we will explore this resources together</a:t>
            </a:r>
            <a:endParaRPr lang="en-US" b="0"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F6497B09-B7B4-4348-9F13-9A527DF2CD20}" type="slidenum">
              <a:rPr lang="en-US" smtClean="0"/>
              <a:t>17</a:t>
            </a:fld>
            <a:endParaRPr lang="en-US"/>
          </a:p>
        </p:txBody>
      </p:sp>
    </p:spTree>
    <p:extLst>
      <p:ext uri="{BB962C8B-B14F-4D97-AF65-F5344CB8AC3E}">
        <p14:creationId xmlns:p14="http://schemas.microsoft.com/office/powerpoint/2010/main" val="98253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1 - 2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Suggested</a:t>
            </a:r>
            <a:r>
              <a:rPr lang="en-US" b="0" baseline="0" dirty="0" smtClean="0">
                <a:latin typeface="Tw Cen MT" panose="020B0602020104020603" pitchFamily="34" charset="0"/>
              </a:rPr>
              <a:t> pacing for this lesson</a:t>
            </a:r>
            <a:endParaRPr lang="en-US"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18</a:t>
            </a:fld>
            <a:endParaRPr lang="en-US"/>
          </a:p>
        </p:txBody>
      </p:sp>
    </p:spTree>
    <p:extLst>
      <p:ext uri="{BB962C8B-B14F-4D97-AF65-F5344CB8AC3E}">
        <p14:creationId xmlns:p14="http://schemas.microsoft.com/office/powerpoint/2010/main" val="240155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California Math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19</a:t>
            </a:fld>
            <a:endParaRPr lang="en-US"/>
          </a:p>
        </p:txBody>
      </p:sp>
    </p:spTree>
    <p:extLst>
      <p:ext uri="{BB962C8B-B14F-4D97-AF65-F5344CB8AC3E}">
        <p14:creationId xmlns:p14="http://schemas.microsoft.com/office/powerpoint/2010/main" val="2410617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3 - 4</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 list</a:t>
            </a:r>
            <a:r>
              <a:rPr lang="en-US" baseline="0" dirty="0" smtClean="0"/>
              <a:t> of additional resources surrounding the standards that may be used.  If time permits, as a  department, explore these sites.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20</a:t>
            </a:fld>
            <a:endParaRPr lang="en-US"/>
          </a:p>
        </p:txBody>
      </p:sp>
    </p:spTree>
    <p:extLst>
      <p:ext uri="{BB962C8B-B14F-4D97-AF65-F5344CB8AC3E}">
        <p14:creationId xmlns:p14="http://schemas.microsoft.com/office/powerpoint/2010/main" val="429293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Identifying the standards for lesson and  unwrapping them.</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a:t>
            </a:fld>
            <a:endParaRPr lang="en-US"/>
          </a:p>
        </p:txBody>
      </p:sp>
    </p:spTree>
    <p:extLst>
      <p:ext uri="{BB962C8B-B14F-4D97-AF65-F5344CB8AC3E}">
        <p14:creationId xmlns:p14="http://schemas.microsoft.com/office/powerpoint/2010/main" val="361008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Go Math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21</a:t>
            </a:fld>
            <a:endParaRPr lang="en-US"/>
          </a:p>
        </p:txBody>
      </p:sp>
    </p:spTree>
    <p:extLst>
      <p:ext uri="{BB962C8B-B14F-4D97-AF65-F5344CB8AC3E}">
        <p14:creationId xmlns:p14="http://schemas.microsoft.com/office/powerpoint/2010/main" val="313701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CPM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22</a:t>
            </a:fld>
            <a:endParaRPr lang="en-US"/>
          </a:p>
        </p:txBody>
      </p:sp>
    </p:spTree>
    <p:extLst>
      <p:ext uri="{BB962C8B-B14F-4D97-AF65-F5344CB8AC3E}">
        <p14:creationId xmlns:p14="http://schemas.microsoft.com/office/powerpoint/2010/main" val="6207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Yellow, Red, &amp; Green circles indicate the appropriate levels of DOK as required by the standards</a:t>
            </a:r>
          </a:p>
          <a:p>
            <a:r>
              <a:rPr lang="en-US" b="0" baseline="0" dirty="0" smtClean="0"/>
              <a:t>The Blue circles fill in the instructional paths needed to assist students in reaching those DOK levels.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4</a:t>
            </a:fld>
            <a:endParaRPr lang="en-US"/>
          </a:p>
        </p:txBody>
      </p:sp>
    </p:spTree>
    <p:extLst>
      <p:ext uri="{BB962C8B-B14F-4D97-AF65-F5344CB8AC3E}">
        <p14:creationId xmlns:p14="http://schemas.microsoft.com/office/powerpoint/2010/main" val="399051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math practices associated  with the lesson being presented.</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5</a:t>
            </a:fld>
            <a:endParaRPr lang="en-US"/>
          </a:p>
        </p:txBody>
      </p:sp>
    </p:spTree>
    <p:extLst>
      <p:ext uri="{BB962C8B-B14F-4D97-AF65-F5344CB8AC3E}">
        <p14:creationId xmlns:p14="http://schemas.microsoft.com/office/powerpoint/2010/main" val="91404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latin typeface="Tw Cen MT" panose="020B0602020104020603" pitchFamily="34" charset="0"/>
              </a:rPr>
              <a:t>Focus points:</a:t>
            </a:r>
          </a:p>
          <a:p>
            <a:pPr marL="174296" indent="-174296">
              <a:buFont typeface="Wingdings" panose="05000000000000000000" pitchFamily="2" charset="2"/>
              <a:buChar char="§"/>
            </a:pPr>
            <a:r>
              <a:rPr lang="en-US" dirty="0" smtClean="0">
                <a:latin typeface="Tw Cen MT" panose="020B0602020104020603" pitchFamily="34" charset="0"/>
              </a:rPr>
              <a:t>Review the prerequisite skills the students completed prior to 6</a:t>
            </a:r>
            <a:r>
              <a:rPr lang="en-US" baseline="30000" dirty="0" smtClean="0">
                <a:latin typeface="Tw Cen MT" panose="020B0602020104020603" pitchFamily="34" charset="0"/>
              </a:rPr>
              <a:t>th</a:t>
            </a:r>
            <a:r>
              <a:rPr lang="en-US" dirty="0" smtClean="0">
                <a:latin typeface="Tw Cen MT" panose="020B0602020104020603" pitchFamily="34" charset="0"/>
              </a:rPr>
              <a:t> grade and connect to what they will study during the CC</a:t>
            </a:r>
            <a:r>
              <a:rPr lang="en-US" baseline="0" dirty="0" smtClean="0">
                <a:latin typeface="Tw Cen MT" panose="020B0602020104020603" pitchFamily="34" charset="0"/>
              </a:rPr>
              <a:t> Math 6 course.</a:t>
            </a:r>
            <a:endParaRPr lang="en-US"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DDC399A6-5CAA-4AE8-BADD-652215F697BA}" type="slidenum">
              <a:rPr lang="en-US" smtClean="0"/>
              <a:t>6</a:t>
            </a:fld>
            <a:endParaRPr lang="en-US"/>
          </a:p>
        </p:txBody>
      </p:sp>
    </p:spTree>
    <p:extLst>
      <p:ext uri="{BB962C8B-B14F-4D97-AF65-F5344CB8AC3E}">
        <p14:creationId xmlns:p14="http://schemas.microsoft.com/office/powerpoint/2010/main" val="267664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pPr eaLnBrk="1" fontAlgn="auto" hangingPunct="1">
              <a:spcBef>
                <a:spcPts val="0"/>
              </a:spcBef>
              <a:spcAft>
                <a:spcPts val="0"/>
              </a:spcAft>
              <a:defRPr/>
            </a:pPr>
            <a:endParaRPr lang="en-US" b="1"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There are major changes at each grade level with the domain of statistics and probability that have caused a shift  in standards from CST time to Common Core Standards</a:t>
            </a:r>
          </a:p>
          <a:p>
            <a:pPr marL="171450" indent="-171450" eaLnBrk="1" fontAlgn="auto" hangingPunct="1">
              <a:spcBef>
                <a:spcPts val="0"/>
              </a:spcBef>
              <a:spcAft>
                <a:spcPts val="0"/>
              </a:spcAft>
              <a:buFont typeface="Arial" panose="020B0604020202020204" pitchFamily="34" charset="0"/>
              <a:buChar char="•"/>
              <a:defRPr/>
            </a:pPr>
            <a:r>
              <a:rPr lang="en-US" dirty="0" smtClean="0"/>
              <a:t>Major points- Statistics and probability are no longer in Grades K – 5. Standards have switched between the 6</a:t>
            </a:r>
            <a:r>
              <a:rPr lang="en-US" baseline="30000" dirty="0" smtClean="0"/>
              <a:t>th</a:t>
            </a:r>
            <a:r>
              <a:rPr lang="en-US" dirty="0" smtClean="0"/>
              <a:t> and 7</a:t>
            </a:r>
            <a:r>
              <a:rPr lang="en-US" baseline="30000" dirty="0" smtClean="0"/>
              <a:t>th</a:t>
            </a:r>
            <a:r>
              <a:rPr lang="en-US" dirty="0" smtClean="0"/>
              <a:t> grade.  There is also a completely new course for 8</a:t>
            </a:r>
            <a:r>
              <a:rPr lang="en-US" baseline="30000" dirty="0" smtClean="0"/>
              <a:t>th</a:t>
            </a:r>
            <a:r>
              <a:rPr lang="en-US" dirty="0" smtClean="0"/>
              <a:t> grade students, which is CC Math 8.  Therefore, the are now standards that were shifted from CST courses and into this new Common Core Course. </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endParaRPr lang="en-US" b="1" dirty="0" smtClean="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 </a:t>
            </a:r>
          </a:p>
          <a:p>
            <a:pPr eaLnBrk="1" fontAlgn="auto" hangingPunct="1">
              <a:spcBef>
                <a:spcPts val="0"/>
              </a:spcBef>
              <a:spcAft>
                <a:spcPts val="0"/>
              </a:spcAft>
              <a:defRPr/>
            </a:pPr>
            <a:endParaRPr lang="en-US" b="1"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692247F-57DC-4AB9-98CE-27909DCEA5A2}" type="slidenum">
              <a:rPr lang="en-US" altLang="en-US" smtClean="0">
                <a:latin typeface="Arial" charset="0"/>
              </a:rPr>
              <a:pPr>
                <a:spcBef>
                  <a:spcPct val="0"/>
                </a:spcBef>
              </a:pPr>
              <a:t>7</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solidFill>
                  <a:srgbClr val="422C16"/>
                </a:solidFill>
              </a:rPr>
              <a:t>2 – 3 minutes</a:t>
            </a:r>
          </a:p>
          <a:p>
            <a:pPr eaLnBrk="1" hangingPunct="1">
              <a:spcBef>
                <a:spcPct val="0"/>
              </a:spcBef>
            </a:pPr>
            <a:r>
              <a:rPr lang="en-US" altLang="en-US" b="1" smtClean="0">
                <a:solidFill>
                  <a:srgbClr val="422C16"/>
                </a:solidFill>
              </a:rPr>
              <a:t>Facilitator’s Notes:</a:t>
            </a:r>
            <a:endParaRPr lang="en-US" altLang="en-US" smtClean="0">
              <a:solidFill>
                <a:srgbClr val="FF0000"/>
              </a:solidFill>
            </a:endParaRPr>
          </a:p>
          <a:p>
            <a:pPr eaLnBrk="1" hangingPunct="1">
              <a:spcBef>
                <a:spcPct val="0"/>
              </a:spcBef>
            </a:pPr>
            <a:r>
              <a:rPr lang="en-US" altLang="en-US"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smtClean="0"/>
              <a:t>Grade 6</a:t>
            </a:r>
          </a:p>
          <a:p>
            <a:pPr eaLnBrk="1" hangingPunct="1">
              <a:spcBef>
                <a:spcPct val="0"/>
              </a:spcBef>
            </a:pPr>
            <a:r>
              <a:rPr lang="en-US" altLang="en-US" smtClean="0"/>
              <a:t>Develop understanding of </a:t>
            </a:r>
            <a:r>
              <a:rPr lang="en-US" altLang="en-US" b="1" u="sng" smtClean="0"/>
              <a:t>statistical variability.</a:t>
            </a:r>
          </a:p>
          <a:p>
            <a:pPr eaLnBrk="1" hangingPunct="1">
              <a:spcBef>
                <a:spcPct val="0"/>
              </a:spcBef>
            </a:pPr>
            <a:r>
              <a:rPr lang="en-US" altLang="en-US" smtClean="0"/>
              <a:t>Summarize and </a:t>
            </a:r>
            <a:r>
              <a:rPr lang="en-US" altLang="en-US" b="1" u="sng" smtClean="0"/>
              <a:t>describe distributions.</a:t>
            </a:r>
          </a:p>
          <a:p>
            <a:pPr eaLnBrk="1" hangingPunct="1">
              <a:spcBef>
                <a:spcPct val="0"/>
              </a:spcBef>
              <a:buFont typeface="Wingdings" pitchFamily="2" charset="2"/>
              <a:buChar char="Ø"/>
            </a:pPr>
            <a:r>
              <a:rPr lang="en-US" altLang="en-US" smtClean="0"/>
              <a:t>Grade 7</a:t>
            </a:r>
          </a:p>
          <a:p>
            <a:pPr eaLnBrk="1" hangingPunct="1">
              <a:spcBef>
                <a:spcPct val="0"/>
              </a:spcBef>
            </a:pPr>
            <a:r>
              <a:rPr lang="en-US" altLang="en-US" b="1" u="sng" smtClean="0"/>
              <a:t>Use random sampling </a:t>
            </a:r>
            <a:r>
              <a:rPr lang="en-US" altLang="en-US" smtClean="0"/>
              <a:t>to draw inferences about a population.</a:t>
            </a:r>
          </a:p>
          <a:p>
            <a:pPr eaLnBrk="1" hangingPunct="1">
              <a:spcBef>
                <a:spcPct val="0"/>
              </a:spcBef>
            </a:pPr>
            <a:r>
              <a:rPr lang="en-US" altLang="en-US" b="1" u="sng" smtClean="0"/>
              <a:t>Draw informal comparative inferences </a:t>
            </a:r>
            <a:r>
              <a:rPr lang="en-US" altLang="en-US" smtClean="0"/>
              <a:t>about two populations.</a:t>
            </a:r>
          </a:p>
          <a:p>
            <a:pPr eaLnBrk="1" hangingPunct="1">
              <a:spcBef>
                <a:spcPct val="0"/>
              </a:spcBef>
            </a:pPr>
            <a:r>
              <a:rPr lang="en-US" altLang="en-US" smtClean="0"/>
              <a:t>Investigate chance processes and </a:t>
            </a:r>
            <a:r>
              <a:rPr lang="en-US" altLang="en-US" b="1" u="sng" smtClean="0"/>
              <a:t>develop, use, and evaluate probability models.</a:t>
            </a:r>
          </a:p>
          <a:p>
            <a:pPr eaLnBrk="1" hangingPunct="1">
              <a:spcBef>
                <a:spcPct val="0"/>
              </a:spcBef>
              <a:buFont typeface="Wingdings" pitchFamily="2" charset="2"/>
              <a:buChar char="Ø"/>
            </a:pPr>
            <a:r>
              <a:rPr lang="en-US" altLang="en-US" smtClean="0"/>
              <a:t>Grade 8</a:t>
            </a:r>
          </a:p>
          <a:p>
            <a:pPr eaLnBrk="1" hangingPunct="1">
              <a:spcBef>
                <a:spcPct val="0"/>
              </a:spcBef>
            </a:pPr>
            <a:r>
              <a:rPr lang="en-US" altLang="en-US" smtClean="0"/>
              <a:t>Investigate patterns of association in </a:t>
            </a:r>
            <a:r>
              <a:rPr lang="en-US" altLang="en-US" b="1" u="sng" smtClean="0"/>
              <a:t>bivariate data.</a:t>
            </a:r>
          </a:p>
          <a:p>
            <a:pPr eaLnBrk="1" hangingPunct="1">
              <a:spcBef>
                <a:spcPct val="0"/>
              </a:spcBef>
            </a:pPr>
            <a:endParaRPr lang="en-US" altLang="en-US" b="1" u="sng" smtClean="0"/>
          </a:p>
          <a:p>
            <a:pPr eaLnBrk="1" hangingPunct="1">
              <a:spcBef>
                <a:spcPct val="0"/>
              </a:spcBef>
            </a:pPr>
            <a:r>
              <a:rPr lang="en-US" altLang="en-US" b="1" smtClean="0"/>
              <a:t>Let the participants know that they will use this handout in a later activity.  </a:t>
            </a:r>
          </a:p>
          <a:p>
            <a:pPr eaLnBrk="1" hangingPunct="1">
              <a:spcBef>
                <a:spcPct val="0"/>
              </a:spcBef>
            </a:pPr>
            <a:endParaRPr lang="en-US" altLang="en-US" b="1" u="sng" smtClean="0">
              <a:solidFill>
                <a:srgbClr val="FF0000"/>
              </a:solidFill>
            </a:endParaRPr>
          </a:p>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4AB8C83-F5CB-43E0-ABAE-C8A0CD19DDB9}" type="slidenum">
              <a:rPr lang="en-US" altLang="en-US" smtClean="0">
                <a:latin typeface="Arial" charset="0"/>
              </a:rPr>
              <a:pPr>
                <a:spcBef>
                  <a:spcPct val="0"/>
                </a:spcBef>
              </a:pPr>
              <a:t>8</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pPr marL="0" indent="0">
              <a:buFont typeface="Wingdings" panose="05000000000000000000" pitchFamily="2" charset="2"/>
              <a:buNone/>
            </a:pPr>
            <a:endParaRPr lang="en-US" b="1" dirty="0" smtClean="0">
              <a:latin typeface="Tw Cen MT" panose="020B0602020104020603" pitchFamily="34" charset="0"/>
            </a:endParaRPr>
          </a:p>
          <a:p>
            <a:pPr marL="0" indent="0">
              <a:buFont typeface="Wingdings" panose="05000000000000000000" pitchFamily="2" charset="2"/>
              <a:buNone/>
            </a:pPr>
            <a:r>
              <a:rPr lang="en-US" dirty="0" smtClean="0">
                <a:latin typeface="Tw Cen MT" panose="020B0602020104020603" pitchFamily="34" charset="0"/>
              </a:rPr>
              <a:t>Let’s </a:t>
            </a:r>
            <a:r>
              <a:rPr lang="en-US" dirty="0">
                <a:latin typeface="Tw Cen MT" panose="020B0602020104020603" pitchFamily="34" charset="0"/>
              </a:rPr>
              <a:t>take closer look at the California Department of Education’s description of the CC Math 8 course.  </a:t>
            </a:r>
          </a:p>
          <a:p>
            <a:pPr marL="639086" lvl="1" indent="-174296">
              <a:buFont typeface="Wingdings" panose="05000000000000000000" pitchFamily="2" charset="2"/>
              <a:buChar char="§"/>
            </a:pPr>
            <a:r>
              <a:rPr lang="en-US" dirty="0">
                <a:latin typeface="Tw Cen MT" panose="020B0602020104020603" pitchFamily="34" charset="0"/>
              </a:rPr>
              <a:t>Read the highlighted portion</a:t>
            </a:r>
          </a:p>
          <a:p>
            <a:pPr marL="639086" lvl="1" indent="-174296">
              <a:buFont typeface="Wingdings" panose="05000000000000000000" pitchFamily="2" charset="2"/>
              <a:buChar char="§"/>
            </a:pPr>
            <a:r>
              <a:rPr lang="en-US" dirty="0">
                <a:latin typeface="Tw Cen MT" panose="020B0602020104020603" pitchFamily="34" charset="0"/>
              </a:rPr>
              <a:t>The state framework shows the importance of the Grade 8 Math Course and how it has became the new gateway course for higher level math, as well as how Algebra 1 had shifted to high school.</a:t>
            </a:r>
            <a:endParaRPr lang="en-US" dirty="0"/>
          </a:p>
        </p:txBody>
      </p:sp>
      <p:sp>
        <p:nvSpPr>
          <p:cNvPr id="4" name="Slide Number Placeholder 3"/>
          <p:cNvSpPr>
            <a:spLocks noGrp="1"/>
          </p:cNvSpPr>
          <p:nvPr>
            <p:ph type="sldNum" sz="quarter" idx="10"/>
          </p:nvPr>
        </p:nvSpPr>
        <p:spPr/>
        <p:txBody>
          <a:bodyPr/>
          <a:lstStyle/>
          <a:p>
            <a:fld id="{DDC399A6-5CAA-4AE8-BADD-652215F697BA}" type="slidenum">
              <a:rPr lang="en-US" smtClean="0"/>
              <a:t>9</a:t>
            </a:fld>
            <a:endParaRPr lang="en-US"/>
          </a:p>
        </p:txBody>
      </p:sp>
    </p:spTree>
    <p:extLst>
      <p:ext uri="{BB962C8B-B14F-4D97-AF65-F5344CB8AC3E}">
        <p14:creationId xmlns:p14="http://schemas.microsoft.com/office/powerpoint/2010/main" val="368057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Facilitator notes</a:t>
            </a:r>
          </a:p>
          <a:p>
            <a:endParaRPr lang="en-US" sz="1200" dirty="0" smtClean="0"/>
          </a:p>
          <a:p>
            <a:r>
              <a:rPr lang="en-US" sz="1200" dirty="0" smtClean="0"/>
              <a:t>Time: 2-3</a:t>
            </a:r>
            <a:r>
              <a:rPr lang="en-US" sz="1200" baseline="0" dirty="0" smtClean="0"/>
              <a:t> minutes</a:t>
            </a:r>
            <a:endParaRPr lang="en-US" sz="1200" dirty="0" smtClean="0"/>
          </a:p>
          <a:p>
            <a:endParaRPr lang="en-US" sz="1200" dirty="0" smtClean="0"/>
          </a:p>
          <a:p>
            <a:r>
              <a:rPr lang="en-US" sz="1200" b="1" dirty="0" smtClean="0"/>
              <a:t>Handouts/participant activity:</a:t>
            </a:r>
            <a:r>
              <a:rPr lang="en-US" sz="1200" b="1" baseline="0" dirty="0" smtClean="0"/>
              <a:t> </a:t>
            </a:r>
            <a:r>
              <a:rPr lang="en-US" sz="1200" b="0" baseline="0" dirty="0" smtClean="0"/>
              <a:t>n/a</a:t>
            </a:r>
            <a:endParaRPr lang="en-US" sz="1200" b="0" dirty="0" smtClean="0"/>
          </a:p>
          <a:p>
            <a:endParaRPr lang="en-US" sz="1200" b="1" dirty="0" smtClean="0">
              <a:latin typeface="Tw Cen MT" panose="020B0602020104020603" pitchFamily="34" charset="0"/>
            </a:endParaRPr>
          </a:p>
          <a:p>
            <a:r>
              <a:rPr lang="en-US" sz="1200" b="1" dirty="0" smtClean="0">
                <a:latin typeface="Tw Cen MT" panose="020B0602020104020603" pitchFamily="34" charset="0"/>
              </a:rPr>
              <a:t>Focus points:</a:t>
            </a:r>
          </a:p>
          <a:p>
            <a:endParaRPr lang="en-US" sz="1200" b="0" dirty="0" smtClean="0">
              <a:latin typeface="Tw Cen MT" panose="020B0602020104020603" pitchFamily="34" charset="0"/>
            </a:endParaRPr>
          </a:p>
          <a:p>
            <a:r>
              <a:rPr lang="en-US" sz="1200" b="0" dirty="0" smtClean="0">
                <a:latin typeface="Tw Cen MT" panose="020B0602020104020603" pitchFamily="34" charset="0"/>
              </a:rPr>
              <a:t>Review</a:t>
            </a:r>
            <a:r>
              <a:rPr lang="en-US" sz="1200" b="0" baseline="0" dirty="0" smtClean="0">
                <a:latin typeface="Tw Cen MT" panose="020B0602020104020603" pitchFamily="34" charset="0"/>
              </a:rPr>
              <a:t> the lesson  agenda prior to implementation</a:t>
            </a:r>
            <a:endParaRPr lang="en-US" sz="1200"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542672E2-7583-4F4D-8B7F-35AAAC760CF2}" type="slidenum">
              <a:rPr lang="en-US" smtClean="0"/>
              <a:t>10</a:t>
            </a:fld>
            <a:endParaRPr lang="en-US"/>
          </a:p>
        </p:txBody>
      </p:sp>
    </p:spTree>
    <p:extLst>
      <p:ext uri="{BB962C8B-B14F-4D97-AF65-F5344CB8AC3E}">
        <p14:creationId xmlns:p14="http://schemas.microsoft.com/office/powerpoint/2010/main" val="2246648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D1DBD2-8DD2-4F0D-85A5-8AC1DA7CF0E4}" type="datetimeFigureOut">
              <a:rPr lang="en-US" smtClean="0"/>
              <a:t>5/12/2015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DBD2-8DD2-4F0D-85A5-8AC1DA7CF0E4}"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D1DBD2-8DD2-4F0D-85A5-8AC1DA7CF0E4}"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7163C-D051-44DD-846F-BCA63857E8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1DBD2-8DD2-4F0D-85A5-8AC1DA7CF0E4}" type="datetimeFigureOut">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7163C-D051-44DD-846F-BCA63857E8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1DBD2-8DD2-4F0D-85A5-8AC1DA7CF0E4}" type="datetimeFigureOut">
              <a:rPr lang="en-US" smtClean="0"/>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DBD2-8DD2-4F0D-85A5-8AC1DA7CF0E4}" type="datetimeFigureOut">
              <a:rPr lang="en-US" smtClean="0"/>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D1DBD2-8DD2-4F0D-85A5-8AC1DA7CF0E4}" type="datetimeFigureOut">
              <a:rPr lang="en-US" smtClean="0"/>
              <a:t>5/12/2015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D1DBD2-8DD2-4F0D-85A5-8AC1DA7CF0E4}" type="datetimeFigureOut">
              <a:rPr lang="en-US" smtClean="0"/>
              <a:t>5/12/2015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D1DBD2-8DD2-4F0D-85A5-8AC1DA7CF0E4}" type="datetimeFigureOut">
              <a:rPr lang="en-US" smtClean="0"/>
              <a:t>5/12/2015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FA7163C-D051-44DD-846F-BCA63857E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curtismapper.pic.ucla.edu/MapApp/app/#/ma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s://learnzillion.com/lesson_plans/294-understand-and-solve-unit-rate-problems-by-using-graphs-of-equivalent-ratio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8.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zillion.com/lesson_plans/294-understand-and-solve-unit-rate-problems-by-using-graphs-of-equivalent-ratio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ngageny.org/resource/grade-6-mathematics-module-1-topic-c-lesson-2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coretools.files.wordpress.com/2012/02/ccss_progression_rp_67_2011_11_12_corrected.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commoncore.lacoe.edu/ccsesa/math.php"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commoncoretools.files.wordpress.com/2012/02/ccss_progression_rp_67_2011_11_12_corrected.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0800"/>
            <a:ext cx="6934200" cy="1828090"/>
          </a:xfrm>
        </p:spPr>
        <p:txBody>
          <a:bodyPr>
            <a:normAutofit fontScale="90000"/>
          </a:bodyPr>
          <a:lstStyle/>
          <a:p>
            <a:r>
              <a:rPr lang="en-US" dirty="0" smtClean="0"/>
              <a:t>CC Math 6:  </a:t>
            </a:r>
            <a:br>
              <a:rPr lang="en-US" dirty="0" smtClean="0"/>
            </a:br>
            <a:r>
              <a:rPr lang="en-US" dirty="0" smtClean="0"/>
              <a:t>Ratios &amp; Proportions</a:t>
            </a:r>
            <a:br>
              <a:rPr lang="en-US" dirty="0" smtClean="0"/>
            </a:br>
            <a:r>
              <a:rPr lang="en-US" dirty="0" smtClean="0"/>
              <a:t>Unit 1</a:t>
            </a:r>
            <a:endParaRPr lang="en-US" dirty="0"/>
          </a:p>
        </p:txBody>
      </p:sp>
    </p:spTree>
    <p:extLst>
      <p:ext uri="{BB962C8B-B14F-4D97-AF65-F5344CB8AC3E}">
        <p14:creationId xmlns:p14="http://schemas.microsoft.com/office/powerpoint/2010/main" val="24749815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914400"/>
          </a:xfrm>
        </p:spPr>
        <p:txBody>
          <a:bodyPr/>
          <a:lstStyle/>
          <a:p>
            <a:pPr algn="ctr"/>
            <a:r>
              <a:rPr lang="en-US" u="sng" dirty="0" smtClean="0"/>
              <a:t>Lesson Agenda</a:t>
            </a:r>
            <a:endParaRPr lang="en-US" dirty="0"/>
          </a:p>
        </p:txBody>
      </p:sp>
      <p:sp>
        <p:nvSpPr>
          <p:cNvPr id="3" name="Content Placeholder 2"/>
          <p:cNvSpPr>
            <a:spLocks noGrp="1"/>
          </p:cNvSpPr>
          <p:nvPr>
            <p:ph idx="1"/>
          </p:nvPr>
        </p:nvSpPr>
        <p:spPr>
          <a:xfrm>
            <a:off x="762000" y="1819835"/>
            <a:ext cx="7543800" cy="3209365"/>
          </a:xfrm>
        </p:spPr>
        <p:txBody>
          <a:bodyPr>
            <a:normAutofit/>
          </a:bodyPr>
          <a:lstStyle/>
          <a:p>
            <a:r>
              <a:rPr lang="en-US" sz="2800" dirty="0" smtClean="0"/>
              <a:t>Vocabulary</a:t>
            </a:r>
          </a:p>
          <a:p>
            <a:r>
              <a:rPr lang="en-US" sz="2800" dirty="0" smtClean="0"/>
              <a:t>Video: Understand and solve unit rate problems by using graphs of equivalent ratios</a:t>
            </a:r>
          </a:p>
          <a:p>
            <a:r>
              <a:rPr lang="en-US" sz="2800" dirty="0" smtClean="0"/>
              <a:t>Lesson: New Cell Phone Task</a:t>
            </a:r>
          </a:p>
          <a:p>
            <a:r>
              <a:rPr lang="en-US" sz="2800" dirty="0" smtClean="0"/>
              <a:t>Textbook Connections</a:t>
            </a:r>
          </a:p>
          <a:p>
            <a:pPr marL="45720" indent="0">
              <a:buNone/>
            </a:pPr>
            <a:endParaRPr lang="en-US" dirty="0" smtClean="0"/>
          </a:p>
          <a:p>
            <a:pPr marL="45720" indent="0">
              <a:buNone/>
            </a:pPr>
            <a:endParaRPr lang="en-US" dirty="0" smtClean="0"/>
          </a:p>
          <a:p>
            <a:endParaRPr lang="en-US" dirty="0"/>
          </a:p>
        </p:txBody>
      </p:sp>
    </p:spTree>
    <p:extLst>
      <p:ext uri="{BB962C8B-B14F-4D97-AF65-F5344CB8AC3E}">
        <p14:creationId xmlns:p14="http://schemas.microsoft.com/office/powerpoint/2010/main" val="38794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Core Lesson</a:t>
            </a:r>
            <a:endParaRPr lang="en-US" b="1" dirty="0"/>
          </a:p>
        </p:txBody>
      </p:sp>
      <p:sp>
        <p:nvSpPr>
          <p:cNvPr id="3" name="Subtitle 2"/>
          <p:cNvSpPr>
            <a:spLocks noGrp="1"/>
          </p:cNvSpPr>
          <p:nvPr>
            <p:ph type="subTitle" idx="1"/>
          </p:nvPr>
        </p:nvSpPr>
        <p:spPr/>
        <p:txBody>
          <a:bodyPr/>
          <a:lstStyle/>
          <a:p>
            <a:r>
              <a:rPr lang="en-US" dirty="0" smtClean="0"/>
              <a:t>Planning for Instruction with Unit Rate by Using Graphs of Equivalent Ratios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1066801"/>
            <a:ext cx="177566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95916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p:txBody>
          <a:bodyPr>
            <a:normAutofit fontScale="92500"/>
          </a:bodyPr>
          <a:lstStyle/>
          <a:p>
            <a:r>
              <a:rPr lang="en-US" dirty="0" smtClean="0"/>
              <a:t>Pre-assessment- used to determine understanding of prerequisite skills</a:t>
            </a:r>
          </a:p>
          <a:p>
            <a:pPr lvl="1"/>
            <a:r>
              <a:rPr lang="en-US" dirty="0" smtClean="0"/>
              <a:t>Prerequisite skills include</a:t>
            </a:r>
          </a:p>
          <a:p>
            <a:pPr lvl="2"/>
            <a:r>
              <a:rPr lang="en-US" dirty="0"/>
              <a:t>6 </a:t>
            </a:r>
            <a:r>
              <a:rPr lang="en-US" dirty="0" smtClean="0"/>
              <a:t>RP1</a:t>
            </a:r>
            <a:endParaRPr lang="en-US" dirty="0"/>
          </a:p>
          <a:p>
            <a:pPr lvl="3"/>
            <a:r>
              <a:rPr lang="en-US" dirty="0"/>
              <a:t>Understand the concept of </a:t>
            </a:r>
            <a:r>
              <a:rPr lang="en-US" dirty="0" smtClean="0"/>
              <a:t>a ratio and use ratio language to describe a ratio relationship between two quantities.</a:t>
            </a:r>
            <a:endParaRPr lang="en-US" dirty="0"/>
          </a:p>
          <a:p>
            <a:pPr lvl="2"/>
            <a:r>
              <a:rPr lang="en-US" dirty="0" smtClean="0"/>
              <a:t>6 </a:t>
            </a:r>
            <a:r>
              <a:rPr lang="en-US" dirty="0"/>
              <a:t>RP2</a:t>
            </a:r>
          </a:p>
          <a:p>
            <a:pPr lvl="3"/>
            <a:r>
              <a:rPr lang="en-US" dirty="0"/>
              <a:t>Understand the concept of a unit rate a/b associated with a ratio a:b with b ≠ 0, and use rate language in the context of a ratio relationship.</a:t>
            </a:r>
          </a:p>
        </p:txBody>
      </p:sp>
      <p:pic>
        <p:nvPicPr>
          <p:cNvPr id="4098" name="Picture 2" descr="http://ts2.mm.bing.net/th?id=JN.HQLDq%2bn8DOz40y97%2bG12vA&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5475"/>
            <a:ext cx="2047875"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6400" y="6390620"/>
            <a:ext cx="5715000" cy="523220"/>
          </a:xfrm>
          <a:prstGeom prst="rect">
            <a:avLst/>
          </a:prstGeom>
        </p:spPr>
        <p:txBody>
          <a:bodyPr wrap="square">
            <a:spAutoFit/>
          </a:bodyPr>
          <a:lstStyle/>
          <a:p>
            <a:endParaRPr lang="en-US" sz="1400" dirty="0" smtClean="0"/>
          </a:p>
          <a:p>
            <a:endParaRPr lang="en-US" sz="1400" dirty="0"/>
          </a:p>
        </p:txBody>
      </p:sp>
      <p:sp>
        <p:nvSpPr>
          <p:cNvPr id="5" name="Rectangle 4"/>
          <p:cNvSpPr/>
          <p:nvPr/>
        </p:nvSpPr>
        <p:spPr>
          <a:xfrm>
            <a:off x="1676400" y="5823466"/>
            <a:ext cx="6200775" cy="307777"/>
          </a:xfrm>
          <a:prstGeom prst="rect">
            <a:avLst/>
          </a:prstGeom>
        </p:spPr>
        <p:txBody>
          <a:bodyPr wrap="square">
            <a:spAutoFit/>
          </a:bodyPr>
          <a:lstStyle/>
          <a:p>
            <a:r>
              <a:rPr lang="en-US" sz="1400" dirty="0" smtClean="0"/>
              <a:t>Source: </a:t>
            </a:r>
            <a:r>
              <a:rPr lang="en-US" sz="1400" dirty="0" smtClean="0">
                <a:hlinkClick r:id="rId4"/>
              </a:rPr>
              <a:t>http</a:t>
            </a:r>
            <a:r>
              <a:rPr lang="en-US" sz="1400" dirty="0">
                <a:hlinkClick r:id="rId4"/>
              </a:rPr>
              <a:t>://curtismapper.pic.ucla.edu/MapApp/app/#/</a:t>
            </a:r>
            <a:r>
              <a:rPr lang="en-US" sz="1400" dirty="0" smtClean="0">
                <a:hlinkClick r:id="rId4"/>
              </a:rPr>
              <a:t>map</a:t>
            </a:r>
            <a:r>
              <a:rPr lang="en-US" sz="1400" dirty="0" smtClean="0"/>
              <a:t> </a:t>
            </a:r>
            <a:endParaRPr lang="en-US" sz="1400" dirty="0"/>
          </a:p>
        </p:txBody>
      </p:sp>
    </p:spTree>
    <p:extLst>
      <p:ext uri="{BB962C8B-B14F-4D97-AF65-F5344CB8AC3E}">
        <p14:creationId xmlns:p14="http://schemas.microsoft.com/office/powerpoint/2010/main" val="1615046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85800"/>
            <a:ext cx="7696200" cy="1296987"/>
          </a:xfrm>
        </p:spPr>
        <p:txBody>
          <a:bodyPr>
            <a:normAutofit fontScale="90000"/>
          </a:bodyPr>
          <a:lstStyle/>
          <a:p>
            <a:r>
              <a:rPr lang="en-US" sz="4000" dirty="0"/>
              <a:t>Misconceptions and Anticipated Issues</a:t>
            </a:r>
            <a:endParaRPr lang="en-US" altLang="en-US" sz="4000" b="1" dirty="0" smtClean="0"/>
          </a:p>
        </p:txBody>
      </p:sp>
      <p:sp>
        <p:nvSpPr>
          <p:cNvPr id="3" name="Text Placeholder 2"/>
          <p:cNvSpPr>
            <a:spLocks noGrp="1"/>
          </p:cNvSpPr>
          <p:nvPr>
            <p:ph type="body" idx="1"/>
          </p:nvPr>
        </p:nvSpPr>
        <p:spPr>
          <a:xfrm>
            <a:off x="468313" y="1844675"/>
            <a:ext cx="4040187" cy="565150"/>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solidFill>
                  <a:schemeClr val="tx2"/>
                </a:solidFill>
              </a:rPr>
              <a:t>Common Issues</a:t>
            </a:r>
            <a:endParaRPr lang="en-US" sz="3200" dirty="0">
              <a:solidFill>
                <a:schemeClr val="tx2"/>
              </a:solidFill>
            </a:endParaRPr>
          </a:p>
        </p:txBody>
      </p:sp>
      <p:sp>
        <p:nvSpPr>
          <p:cNvPr id="4" name="Content Placeholder 3"/>
          <p:cNvSpPr>
            <a:spLocks noGrp="1"/>
          </p:cNvSpPr>
          <p:nvPr>
            <p:ph sz="half" idx="4294967295"/>
          </p:nvPr>
        </p:nvSpPr>
        <p:spPr>
          <a:xfrm>
            <a:off x="468313" y="2492375"/>
            <a:ext cx="4040187" cy="3951288"/>
          </a:xfrm>
          <a:prstGeom prst="rect">
            <a:avLst/>
          </a:prstGeom>
          <a:blipFill>
            <a:blip r:embed="rId4"/>
            <a:tile tx="0" ty="0" sx="100000" sy="100000" flip="none" algn="tl"/>
          </a:blipFill>
          <a:ln w="38100">
            <a:solidFill>
              <a:srgbClr val="00B0F0"/>
            </a:solidFill>
          </a:ln>
        </p:spPr>
        <p:txBody>
          <a:bodyPr>
            <a:normAutofit/>
          </a:bodyPr>
          <a:lstStyle/>
          <a:p>
            <a:pPr marL="457200" indent="-457200">
              <a:buClr>
                <a:schemeClr val="bg1"/>
              </a:buClr>
              <a:buFont typeface="+mj-lt"/>
              <a:buAutoNum type="alphaLcPeriod"/>
            </a:pPr>
            <a:r>
              <a:rPr lang="en-US" sz="2200" dirty="0" smtClean="0">
                <a:solidFill>
                  <a:schemeClr val="bg1"/>
                </a:solidFill>
                <a:latin typeface="Tw Cen MT" panose="020B0602020104020603" pitchFamily="34" charset="0"/>
              </a:rPr>
              <a:t>Thinking all points on the graph have to be at intersecting lines or that every number graphed has to be marked on the axes.</a:t>
            </a:r>
            <a:endParaRPr lang="en-US" sz="2200" dirty="0">
              <a:solidFill>
                <a:schemeClr val="bg1"/>
              </a:solidFill>
              <a:latin typeface="Tw Cen MT" panose="020B0602020104020603" pitchFamily="34" charset="0"/>
            </a:endParaRPr>
          </a:p>
          <a:p>
            <a:pPr marL="457200" indent="-457200">
              <a:buClr>
                <a:schemeClr val="bg1"/>
              </a:buClr>
              <a:buFont typeface="+mj-lt"/>
              <a:buAutoNum type="alphaLcPeriod"/>
            </a:pPr>
            <a:r>
              <a:rPr lang="en-US" dirty="0" smtClean="0">
                <a:solidFill>
                  <a:schemeClr val="bg1"/>
                </a:solidFill>
                <a:latin typeface="Tw Cen MT" panose="020B0602020104020603" pitchFamily="34" charset="0"/>
              </a:rPr>
              <a:t>Misreading the slope on the graph as actual slope in real life.</a:t>
            </a:r>
            <a:endParaRPr lang="en-US" dirty="0">
              <a:solidFill>
                <a:schemeClr val="bg1"/>
              </a:solidFill>
              <a:latin typeface="Tw Cen MT" panose="020B0602020104020603" pitchFamily="34" charset="0"/>
            </a:endParaRPr>
          </a:p>
          <a:p>
            <a:pPr marL="457200" indent="-457200">
              <a:buClr>
                <a:schemeClr val="bg1"/>
              </a:buClr>
              <a:buFont typeface="+mj-lt"/>
              <a:buAutoNum type="alphaLcPeriod"/>
            </a:pPr>
            <a:r>
              <a:rPr lang="en-US" dirty="0" smtClean="0">
                <a:solidFill>
                  <a:schemeClr val="bg1"/>
                </a:solidFill>
                <a:latin typeface="Tw Cen MT" panose="020B0602020104020603" pitchFamily="34" charset="0"/>
              </a:rPr>
              <a:t>Not finding unit rate</a:t>
            </a:r>
            <a:endParaRPr lang="en-US" dirty="0">
              <a:solidFill>
                <a:schemeClr val="bg1"/>
              </a:solidFill>
              <a:latin typeface="Tw Cen MT" panose="020B0602020104020603" pitchFamily="34" charset="0"/>
            </a:endParaRPr>
          </a:p>
          <a:p>
            <a:pPr>
              <a:defRPr/>
            </a:pPr>
            <a:endParaRPr lang="en-US" dirty="0">
              <a:solidFill>
                <a:schemeClr val="bg1"/>
              </a:solidFill>
            </a:endParaRPr>
          </a:p>
          <a:p>
            <a:pPr>
              <a:defRPr/>
            </a:pPr>
            <a:endParaRPr lang="en-US" dirty="0">
              <a:solidFill>
                <a:schemeClr val="bg1"/>
              </a:solidFill>
            </a:endParaRPr>
          </a:p>
        </p:txBody>
      </p:sp>
      <p:sp>
        <p:nvSpPr>
          <p:cNvPr id="5" name="Text Placeholder 4"/>
          <p:cNvSpPr>
            <a:spLocks noGrp="1"/>
          </p:cNvSpPr>
          <p:nvPr>
            <p:ph type="body" sz="quarter" idx="3"/>
          </p:nvPr>
        </p:nvSpPr>
        <p:spPr>
          <a:xfrm>
            <a:off x="4716463" y="1844675"/>
            <a:ext cx="4006850" cy="557213"/>
          </a:xfrm>
          <a:blipFill>
            <a:blip r:embed="rId3"/>
            <a:tile tx="0" ty="0" sx="100000" sy="100000" flip="none" algn="tl"/>
          </a:blipFill>
          <a:ln w="38100">
            <a:solidFill>
              <a:srgbClr val="0070C0"/>
            </a:solidFill>
          </a:ln>
        </p:spPr>
        <p:txBody>
          <a:bodyPr>
            <a:noAutofit/>
          </a:bodyPr>
          <a:lstStyle/>
          <a:p>
            <a:pPr>
              <a:defRPr/>
            </a:pPr>
            <a:r>
              <a:rPr lang="en-US" dirty="0" smtClean="0"/>
              <a:t>Suggested Strategies/Resources</a:t>
            </a:r>
            <a:endParaRPr lang="en-US" dirty="0">
              <a:solidFill>
                <a:schemeClr val="tx2"/>
              </a:solidFill>
            </a:endParaRPr>
          </a:p>
        </p:txBody>
      </p:sp>
      <p:sp>
        <p:nvSpPr>
          <p:cNvPr id="6" name="Content Placeholder 5"/>
          <p:cNvSpPr>
            <a:spLocks noGrp="1"/>
          </p:cNvSpPr>
          <p:nvPr>
            <p:ph sz="quarter" idx="4294967295"/>
          </p:nvPr>
        </p:nvSpPr>
        <p:spPr>
          <a:xfrm>
            <a:off x="4716463" y="2492375"/>
            <a:ext cx="4041775" cy="3951288"/>
          </a:xfrm>
          <a:prstGeom prst="rect">
            <a:avLst/>
          </a:prstGeom>
          <a:blipFill>
            <a:blip r:embed="rId4"/>
            <a:tile tx="0" ty="0" sx="100000" sy="100000" flip="none" algn="tl"/>
          </a:blipFill>
          <a:ln w="38100">
            <a:solidFill>
              <a:srgbClr val="00B0F0"/>
            </a:solidFill>
          </a:ln>
        </p:spPr>
        <p:txBody>
          <a:bodyPr>
            <a:normAutofit fontScale="25000" lnSpcReduction="20000"/>
          </a:bodyPr>
          <a:lstStyle/>
          <a:p>
            <a:pPr marL="457200" indent="-457200">
              <a:buClr>
                <a:schemeClr val="bg1"/>
              </a:buClr>
              <a:buFont typeface="+mj-lt"/>
              <a:buAutoNum type="alphaLcPeriod"/>
              <a:defRPr/>
            </a:pPr>
            <a:r>
              <a:rPr lang="en-US" sz="8800" dirty="0" smtClean="0">
                <a:solidFill>
                  <a:schemeClr val="bg1"/>
                </a:solidFill>
                <a:latin typeface="Tw Cen MT" panose="020B0602020104020603" pitchFamily="34" charset="0"/>
              </a:rPr>
              <a:t>Use a whole-class discussion about the task, and share student approaches to describe patterns on the graph, as well as how it is marked.</a:t>
            </a:r>
          </a:p>
          <a:p>
            <a:pPr marL="457200" indent="-457200">
              <a:buClr>
                <a:schemeClr val="bg1"/>
              </a:buClr>
              <a:buFont typeface="+mj-lt"/>
              <a:buAutoNum type="alphaLcPeriod"/>
              <a:defRPr/>
            </a:pPr>
            <a:r>
              <a:rPr lang="en-US" sz="8800" dirty="0" smtClean="0">
                <a:solidFill>
                  <a:schemeClr val="bg1"/>
                </a:solidFill>
                <a:latin typeface="Tw Cen MT" panose="020B0602020104020603" pitchFamily="34" charset="0"/>
              </a:rPr>
              <a:t>Use a whole-class discussion to analyze the real-life interpretation of the steepness of the line.</a:t>
            </a:r>
          </a:p>
          <a:p>
            <a:pPr marL="457200" indent="-457200">
              <a:buClr>
                <a:schemeClr val="bg1"/>
              </a:buClr>
              <a:buFont typeface="+mj-lt"/>
              <a:buAutoNum type="alphaLcPeriod"/>
              <a:defRPr/>
            </a:pPr>
            <a:r>
              <a:rPr lang="en-US" sz="8800" dirty="0" smtClean="0">
                <a:solidFill>
                  <a:schemeClr val="bg1"/>
                </a:solidFill>
                <a:latin typeface="Tw Cen MT" panose="020B0602020104020603" pitchFamily="34" charset="0"/>
              </a:rPr>
              <a:t>Review vocabulary flip book, and discuss how unit rate answers the question how many (or how much) for 1.</a:t>
            </a:r>
            <a:endParaRPr lang="en-US" sz="8800" dirty="0">
              <a:solidFill>
                <a:schemeClr val="bg1"/>
              </a:solidFill>
              <a:latin typeface="Tw Cen MT" panose="020B0602020104020603" pitchFamily="34" charset="0"/>
            </a:endParaRPr>
          </a:p>
          <a:p>
            <a:pPr marL="0" indent="0">
              <a:buNone/>
              <a:defRPr/>
            </a:pPr>
            <a:endParaRPr lang="en-US" dirty="0"/>
          </a:p>
        </p:txBody>
      </p:sp>
      <p:pic>
        <p:nvPicPr>
          <p:cNvPr id="7" name="Picture 2" descr="http://ts4.mm.bing.net/th?id=JN.uDIa9lk0Mp6njBAilbHJBg&amp;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857250"/>
            <a:ext cx="63865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05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965245" cy="1202485"/>
          </a:xfrm>
        </p:spPr>
        <p:txBody>
          <a:bodyPr/>
          <a:lstStyle/>
          <a:p>
            <a:r>
              <a:rPr lang="en-US" dirty="0" smtClean="0"/>
              <a:t>Required Resources</a:t>
            </a:r>
            <a:endParaRPr lang="en-US" dirty="0"/>
          </a:p>
        </p:txBody>
      </p:sp>
      <p:sp>
        <p:nvSpPr>
          <p:cNvPr id="3" name="Content Placeholder 2"/>
          <p:cNvSpPr>
            <a:spLocks noGrp="1"/>
          </p:cNvSpPr>
          <p:nvPr>
            <p:ph idx="1"/>
          </p:nvPr>
        </p:nvSpPr>
        <p:spPr>
          <a:xfrm>
            <a:off x="1447800" y="1524000"/>
            <a:ext cx="6196405" cy="3603812"/>
          </a:xfrm>
        </p:spPr>
        <p:txBody>
          <a:bodyPr>
            <a:normAutofit fontScale="32500" lnSpcReduction="20000"/>
          </a:bodyPr>
          <a:lstStyle/>
          <a:p>
            <a:pPr marL="0" indent="0">
              <a:buNone/>
            </a:pPr>
            <a:endParaRPr lang="en-US" sz="7200" b="1" dirty="0" smtClean="0"/>
          </a:p>
          <a:p>
            <a:pPr marL="0" indent="0">
              <a:buNone/>
            </a:pPr>
            <a:r>
              <a:rPr lang="en-US" sz="7200" b="1" dirty="0" smtClean="0"/>
              <a:t>Materials </a:t>
            </a:r>
            <a:r>
              <a:rPr lang="en-US" sz="7200" b="1" dirty="0"/>
              <a:t>Required</a:t>
            </a:r>
            <a:endParaRPr lang="en-US" sz="7200" dirty="0"/>
          </a:p>
          <a:p>
            <a:pPr marL="0" indent="0">
              <a:buNone/>
            </a:pPr>
            <a:r>
              <a:rPr lang="en-US" sz="7200" dirty="0" smtClean="0"/>
              <a:t>Special </a:t>
            </a:r>
            <a:r>
              <a:rPr lang="en-US" sz="7200" dirty="0"/>
              <a:t>Materials: </a:t>
            </a:r>
            <a:endParaRPr lang="en-US" sz="7200" dirty="0" smtClean="0"/>
          </a:p>
          <a:p>
            <a:r>
              <a:rPr lang="en-US" sz="7200" dirty="0" smtClean="0"/>
              <a:t>Graph paper for each student</a:t>
            </a:r>
          </a:p>
          <a:p>
            <a:pPr marL="0" indent="0">
              <a:buNone/>
            </a:pPr>
            <a:endParaRPr lang="en-US" sz="7200" dirty="0" smtClean="0"/>
          </a:p>
          <a:p>
            <a:pPr marL="0" indent="0">
              <a:buNone/>
            </a:pPr>
            <a:r>
              <a:rPr lang="en-US" sz="7200" dirty="0" smtClean="0"/>
              <a:t>Handouts:</a:t>
            </a:r>
          </a:p>
          <a:p>
            <a:r>
              <a:rPr lang="en-US" sz="7200" dirty="0" err="1" smtClean="0"/>
              <a:t>Learnzillion</a:t>
            </a:r>
            <a:r>
              <a:rPr lang="en-US" sz="7200" dirty="0" smtClean="0"/>
              <a:t> presentation handouts</a:t>
            </a:r>
          </a:p>
          <a:p>
            <a:r>
              <a:rPr lang="en-US" sz="7200" dirty="0" err="1" smtClean="0"/>
              <a:t>Learnzillion</a:t>
            </a:r>
            <a:r>
              <a:rPr lang="en-US" sz="7200" dirty="0" smtClean="0"/>
              <a:t> additional worksheets</a:t>
            </a:r>
          </a:p>
          <a:p>
            <a:pPr algn="ctr"/>
            <a:r>
              <a:rPr lang="en-US" sz="4800" dirty="0">
                <a:hlinkClick r:id="rId3"/>
              </a:rPr>
              <a:t>https://learnzillion.com/lesson_plans/294-understand-and-solve-unit-rate-problems-by-using-graphs-of-equivalent-ratios</a:t>
            </a:r>
            <a:r>
              <a:rPr lang="en-US" sz="4800" dirty="0"/>
              <a:t> </a:t>
            </a:r>
            <a:r>
              <a:rPr lang="en-US" sz="7200" dirty="0" smtClean="0"/>
              <a:t> </a:t>
            </a:r>
          </a:p>
          <a:p>
            <a:endParaRPr lang="en-US" dirty="0" smtClean="0"/>
          </a:p>
          <a:p>
            <a:pPr marL="0" indent="0">
              <a:buNone/>
            </a:pPr>
            <a:endParaRPr lang="en-US" dirty="0" smtClean="0"/>
          </a:p>
          <a:p>
            <a:pPr>
              <a:buFontTx/>
              <a:buChar char="-"/>
            </a:pPr>
            <a:endParaRPr lang="en-US" dirty="0"/>
          </a:p>
        </p:txBody>
      </p:sp>
    </p:spTree>
    <p:extLst>
      <p:ext uri="{BB962C8B-B14F-4D97-AF65-F5344CB8AC3E}">
        <p14:creationId xmlns:p14="http://schemas.microsoft.com/office/powerpoint/2010/main" val="38565452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1202485"/>
          </a:xfrm>
        </p:spPr>
        <p:txBody>
          <a:bodyPr/>
          <a:lstStyle/>
          <a:p>
            <a:r>
              <a:rPr lang="en-US" dirty="0" smtClean="0"/>
              <a:t>Needed Vocabulary</a:t>
            </a:r>
            <a:endParaRPr lang="en-US" dirty="0"/>
          </a:p>
        </p:txBody>
      </p:sp>
      <p:sp>
        <p:nvSpPr>
          <p:cNvPr id="4" name="Content Placeholder 3"/>
          <p:cNvSpPr>
            <a:spLocks noGrp="1"/>
          </p:cNvSpPr>
          <p:nvPr>
            <p:ph sz="quarter" idx="13"/>
          </p:nvPr>
        </p:nvSpPr>
        <p:spPr>
          <a:xfrm>
            <a:off x="1219200" y="1161794"/>
            <a:ext cx="3200400" cy="3602736"/>
          </a:xfrm>
        </p:spPr>
        <p:txBody>
          <a:bodyPr/>
          <a:lstStyle/>
          <a:p>
            <a:r>
              <a:rPr lang="en-US" dirty="0" smtClean="0"/>
              <a:t>Rate</a:t>
            </a:r>
          </a:p>
          <a:p>
            <a:r>
              <a:rPr lang="en-US" dirty="0" smtClean="0"/>
              <a:t>Unit Rate</a:t>
            </a:r>
          </a:p>
          <a:p>
            <a:r>
              <a:rPr lang="en-US" dirty="0" smtClean="0"/>
              <a:t>Ratio</a:t>
            </a:r>
          </a:p>
          <a:p>
            <a:r>
              <a:rPr lang="en-US" dirty="0" smtClean="0"/>
              <a:t>Ratio Graph</a:t>
            </a:r>
          </a:p>
          <a:p>
            <a:r>
              <a:rPr lang="en-US" dirty="0" smtClean="0"/>
              <a:t> Constant</a:t>
            </a:r>
            <a:endParaRPr lang="en-US" dirty="0"/>
          </a:p>
        </p:txBody>
      </p:sp>
      <p:sp>
        <p:nvSpPr>
          <p:cNvPr id="5" name="Content Placeholder 4"/>
          <p:cNvSpPr>
            <a:spLocks noGrp="1"/>
          </p:cNvSpPr>
          <p:nvPr>
            <p:ph sz="quarter" idx="14"/>
          </p:nvPr>
        </p:nvSpPr>
        <p:spPr>
          <a:xfrm>
            <a:off x="4648200" y="1371600"/>
            <a:ext cx="3200400" cy="3605212"/>
          </a:xfrm>
        </p:spPr>
        <p:txBody>
          <a:bodyPr/>
          <a:lstStyle/>
          <a:p>
            <a:pPr marL="0" indent="0">
              <a:buNone/>
            </a:pPr>
            <a:endParaRPr lang="en-US" dirty="0"/>
          </a:p>
        </p:txBody>
      </p:sp>
      <p:pic>
        <p:nvPicPr>
          <p:cNvPr id="6" name="Picture 5" descr="Screen Shot 2015-02-04 at 11.12.37 AM.png"/>
          <p:cNvPicPr>
            <a:picLocks noChangeAspect="1"/>
          </p:cNvPicPr>
          <p:nvPr/>
        </p:nvPicPr>
        <p:blipFill>
          <a:blip r:embed="rId3">
            <a:extLst>
              <a:ext uri="{BEBA8EAE-BF5A-486C-A8C5-ECC9F3942E4B}">
                <a14:imgProps xmlns:a14="http://schemas.microsoft.com/office/drawing/2010/main">
                  <a14:imgLayer r:embed="rId4">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4724400" y="2020657"/>
            <a:ext cx="1447800" cy="2065527"/>
          </a:xfrm>
          <a:prstGeom prst="rect">
            <a:avLst/>
          </a:prstGeom>
        </p:spPr>
      </p:pic>
      <p:sp>
        <p:nvSpPr>
          <p:cNvPr id="7" name="Oval Callout 6"/>
          <p:cNvSpPr/>
          <p:nvPr/>
        </p:nvSpPr>
        <p:spPr>
          <a:xfrm>
            <a:off x="6019800" y="1143000"/>
            <a:ext cx="2286000" cy="1295400"/>
          </a:xfrm>
          <a:prstGeom prst="wedgeEllipseCallout">
            <a:avLst>
              <a:gd name="adj1" fmla="val -46544"/>
              <a:gd name="adj2" fmla="val 622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Alternative tools: </a:t>
            </a:r>
          </a:p>
          <a:p>
            <a:pPr algn="ctr"/>
            <a:r>
              <a:rPr lang="en-US" sz="1600" dirty="0" smtClean="0">
                <a:solidFill>
                  <a:schemeClr val="tx1"/>
                </a:solidFill>
              </a:rPr>
              <a:t>Word Map, Frayer Model, etc.</a:t>
            </a:r>
            <a:endParaRPr lang="en-US" sz="1600" dirty="0">
              <a:solidFill>
                <a:schemeClr val="tx1"/>
              </a:solidFill>
            </a:endParaRPr>
          </a:p>
        </p:txBody>
      </p:sp>
      <p:pic>
        <p:nvPicPr>
          <p:cNvPr id="8" name="Picture 2" descr="C:\Users\KF\AppData\Local\Microsoft\Windows\Temporary Internet Files\Content.Outlook\6V5TP2CE\2015-05-11 08 14 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3810000"/>
            <a:ext cx="2340437" cy="206316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Oval 2"/>
          <p:cNvSpPr/>
          <p:nvPr/>
        </p:nvSpPr>
        <p:spPr>
          <a:xfrm>
            <a:off x="2590800" y="3138248"/>
            <a:ext cx="1981200" cy="9479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Layered Book Example</a:t>
            </a:r>
            <a:endParaRPr lang="en-US" dirty="0">
              <a:solidFill>
                <a:schemeClr val="tx1"/>
              </a:solidFill>
            </a:endParaRPr>
          </a:p>
        </p:txBody>
      </p:sp>
    </p:spTree>
    <p:extLst>
      <p:ext uri="{BB962C8B-B14F-4D97-AF65-F5344CB8AC3E}">
        <p14:creationId xmlns:p14="http://schemas.microsoft.com/office/powerpoint/2010/main" val="90225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1202485"/>
          </a:xfrm>
        </p:spPr>
        <p:txBody>
          <a:bodyPr/>
          <a:lstStyle/>
          <a:p>
            <a:r>
              <a:rPr lang="en-US" dirty="0" err="1" smtClean="0"/>
              <a:t>Learnzillion</a:t>
            </a:r>
            <a:endParaRPr lang="en-US" dirty="0"/>
          </a:p>
        </p:txBody>
      </p:sp>
      <p:sp>
        <p:nvSpPr>
          <p:cNvPr id="3" name="Content Placeholder 2"/>
          <p:cNvSpPr>
            <a:spLocks noGrp="1"/>
          </p:cNvSpPr>
          <p:nvPr>
            <p:ph idx="1"/>
          </p:nvPr>
        </p:nvSpPr>
        <p:spPr>
          <a:xfrm>
            <a:off x="1295400" y="3962400"/>
            <a:ext cx="6196405" cy="3603812"/>
          </a:xfrm>
        </p:spPr>
        <p:txBody>
          <a:bodyPr/>
          <a:lstStyle/>
          <a:p>
            <a:pPr marL="0" indent="0">
              <a:buNone/>
            </a:pPr>
            <a:r>
              <a:rPr lang="en-US" dirty="0" smtClean="0"/>
              <a:t>For this lesson you need to create an account to access the handouts from </a:t>
            </a:r>
            <a:r>
              <a:rPr lang="en-US" dirty="0" err="1" smtClean="0"/>
              <a:t>Learnzillion</a:t>
            </a:r>
            <a:r>
              <a:rPr lang="en-US" dirty="0" smtClean="0"/>
              <a:t>. </a:t>
            </a:r>
          </a:p>
          <a:p>
            <a:pPr marL="0" indent="0">
              <a:buNone/>
            </a:pPr>
            <a:endParaRPr lang="en-US" dirty="0"/>
          </a:p>
          <a:p>
            <a:pPr marL="0" indent="0">
              <a:buNone/>
            </a:pPr>
            <a:r>
              <a:rPr lang="en-US" dirty="0" smtClean="0"/>
              <a:t>This is a free account and you will have access to many more lessons. </a:t>
            </a:r>
            <a:endParaRPr lang="en-US" dirty="0"/>
          </a:p>
        </p:txBody>
      </p:sp>
      <p:pic>
        <p:nvPicPr>
          <p:cNvPr id="4" name="Picture 3" descr="Screen Shot 2015-05-01 at 9.35.09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24000"/>
            <a:ext cx="4668857" cy="2357251"/>
          </a:xfrm>
          <a:prstGeom prst="rect">
            <a:avLst/>
          </a:prstGeom>
        </p:spPr>
      </p:pic>
    </p:spTree>
    <p:extLst>
      <p:ext uri="{BB962C8B-B14F-4D97-AF65-F5344CB8AC3E}">
        <p14:creationId xmlns:p14="http://schemas.microsoft.com/office/powerpoint/2010/main" val="153380754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066800"/>
          </a:xfrm>
        </p:spPr>
        <p:txBody>
          <a:bodyPr>
            <a:noAutofit/>
          </a:bodyPr>
          <a:lstStyle/>
          <a:p>
            <a:r>
              <a:rPr lang="en-US" sz="2400" b="1" dirty="0" smtClean="0"/>
              <a:t>Understand and solve unit rate problems by using graphs of equivalent ratios</a:t>
            </a:r>
            <a:r>
              <a:rPr lang="en-US" sz="2400" b="1" dirty="0"/>
              <a:t/>
            </a:r>
            <a:br>
              <a:rPr lang="en-US" sz="2400" b="1" dirty="0"/>
            </a:br>
            <a:endParaRPr lang="en-US" sz="2400" dirty="0"/>
          </a:p>
        </p:txBody>
      </p:sp>
      <p:sp>
        <p:nvSpPr>
          <p:cNvPr id="5" name="TextBox 4"/>
          <p:cNvSpPr txBox="1"/>
          <p:nvPr/>
        </p:nvSpPr>
        <p:spPr>
          <a:xfrm>
            <a:off x="838200" y="5562600"/>
            <a:ext cx="7467600" cy="707886"/>
          </a:xfrm>
          <a:prstGeom prst="rect">
            <a:avLst/>
          </a:prstGeom>
          <a:noFill/>
        </p:spPr>
        <p:txBody>
          <a:bodyPr wrap="square" rtlCol="0">
            <a:spAutoFit/>
          </a:bodyPr>
          <a:lstStyle/>
          <a:p>
            <a:pPr algn="ctr"/>
            <a:r>
              <a:rPr lang="en-US" sz="2000" dirty="0">
                <a:hlinkClick r:id="rId3"/>
              </a:rPr>
              <a:t>https://</a:t>
            </a:r>
            <a:r>
              <a:rPr lang="en-US" sz="2000" dirty="0" smtClean="0">
                <a:hlinkClick r:id="rId3"/>
              </a:rPr>
              <a:t>learnzillion.com/lesson_plans/294-understand-and-solve-unit-rate-problems-by-using-graphs-of-equivalent-ratios</a:t>
            </a:r>
            <a:r>
              <a:rPr lang="en-US" sz="2000" dirty="0" smtClean="0"/>
              <a:t> </a:t>
            </a:r>
            <a:endParaRPr lang="en-US" sz="2000"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43000" y="1752600"/>
            <a:ext cx="6934200" cy="375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97514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4464679"/>
              </p:ext>
            </p:extLst>
          </p:nvPr>
        </p:nvGraphicFramePr>
        <p:xfrm>
          <a:off x="838200" y="1676400"/>
          <a:ext cx="7543800" cy="4170680"/>
        </p:xfrm>
        <a:graphic>
          <a:graphicData uri="http://schemas.openxmlformats.org/drawingml/2006/table">
            <a:tbl>
              <a:tblPr firstRow="1" bandRow="1">
                <a:tableStyleId>{8EC20E35-A176-4012-BC5E-935CFFF8708E}</a:tableStyleId>
              </a:tblPr>
              <a:tblGrid>
                <a:gridCol w="2514600"/>
                <a:gridCol w="2514600"/>
                <a:gridCol w="2514600"/>
              </a:tblGrid>
              <a:tr h="370840">
                <a:tc>
                  <a:txBody>
                    <a:bodyPr/>
                    <a:lstStyle/>
                    <a:p>
                      <a:pPr algn="ctr"/>
                      <a:r>
                        <a:rPr lang="en-US" sz="1500" dirty="0" smtClean="0"/>
                        <a:t>Activities</a:t>
                      </a:r>
                      <a:endParaRPr lang="en-US" sz="1500" dirty="0"/>
                    </a:p>
                  </a:txBody>
                  <a:tcPr/>
                </a:tc>
                <a:tc>
                  <a:txBody>
                    <a:bodyPr/>
                    <a:lstStyle/>
                    <a:p>
                      <a:pPr algn="ctr"/>
                      <a:r>
                        <a:rPr lang="en-US" sz="1500" dirty="0" smtClean="0"/>
                        <a:t>Time</a:t>
                      </a:r>
                      <a:endParaRPr lang="en-US" sz="1500" dirty="0"/>
                    </a:p>
                  </a:txBody>
                  <a:tcPr/>
                </a:tc>
                <a:tc>
                  <a:txBody>
                    <a:bodyPr/>
                    <a:lstStyle/>
                    <a:p>
                      <a:pPr algn="ctr"/>
                      <a:r>
                        <a:rPr lang="en-US" sz="1500" dirty="0" smtClean="0"/>
                        <a:t>Notes</a:t>
                      </a:r>
                      <a:endParaRPr lang="en-US" sz="1500" dirty="0"/>
                    </a:p>
                  </a:txBody>
                  <a:tcPr/>
                </a:tc>
              </a:tr>
              <a:tr h="370840">
                <a:tc>
                  <a:txBody>
                    <a:bodyPr/>
                    <a:lstStyle/>
                    <a:p>
                      <a:r>
                        <a:rPr lang="en-US" sz="1500" dirty="0" smtClean="0"/>
                        <a:t>Preparation</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Includes</a:t>
                      </a:r>
                      <a:r>
                        <a:rPr lang="en-US" sz="1500" baseline="0" dirty="0" smtClean="0"/>
                        <a:t> creating a pre-assessment, making copies, obtaining materials</a:t>
                      </a:r>
                      <a:endParaRPr lang="en-US" sz="1500" dirty="0"/>
                    </a:p>
                  </a:txBody>
                  <a:tcPr/>
                </a:tc>
              </a:tr>
              <a:tr h="370840">
                <a:tc>
                  <a:txBody>
                    <a:bodyPr/>
                    <a:lstStyle/>
                    <a:p>
                      <a:r>
                        <a:rPr lang="en-US" sz="1500" dirty="0" smtClean="0"/>
                        <a:t>Pre-lessons</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Review of 6</a:t>
                      </a:r>
                      <a:r>
                        <a:rPr lang="en-US" sz="1500" baseline="30000" dirty="0" smtClean="0"/>
                        <a:t>th</a:t>
                      </a:r>
                      <a:r>
                        <a:rPr lang="en-US" sz="1500" dirty="0" smtClean="0"/>
                        <a:t> grade RP standards</a:t>
                      </a:r>
                      <a:endParaRPr lang="en-US" sz="1500" dirty="0"/>
                    </a:p>
                  </a:txBody>
                  <a:tcPr/>
                </a:tc>
              </a:tr>
              <a:tr h="370840">
                <a:tc>
                  <a:txBody>
                    <a:bodyPr/>
                    <a:lstStyle/>
                    <a:p>
                      <a:r>
                        <a:rPr lang="en-US" sz="1500" dirty="0" smtClean="0"/>
                        <a:t>Vocabulary</a:t>
                      </a:r>
                      <a:endParaRPr lang="en-US" sz="1500" dirty="0"/>
                    </a:p>
                  </a:txBody>
                  <a:tcPr/>
                </a:tc>
                <a:tc>
                  <a:txBody>
                    <a:bodyPr/>
                    <a:lstStyle/>
                    <a:p>
                      <a:pPr algn="ctr"/>
                      <a:r>
                        <a:rPr lang="en-US" sz="1500" dirty="0" smtClean="0"/>
                        <a:t>1 hour</a:t>
                      </a:r>
                      <a:endParaRPr lang="en-US" sz="1500" dirty="0"/>
                    </a:p>
                  </a:txBody>
                  <a:tcPr/>
                </a:tc>
                <a:tc>
                  <a:txBody>
                    <a:bodyPr/>
                    <a:lstStyle/>
                    <a:p>
                      <a:r>
                        <a:rPr lang="en-US" sz="1500" dirty="0" smtClean="0"/>
                        <a:t>Defining Ratio, Rate, Unit Rate, Graph, Constant</a:t>
                      </a:r>
                      <a:endParaRPr lang="en-US" sz="1500" dirty="0"/>
                    </a:p>
                  </a:txBody>
                  <a:tcPr/>
                </a:tc>
              </a:tr>
              <a:tr h="370840">
                <a:tc>
                  <a:txBody>
                    <a:bodyPr/>
                    <a:lstStyle/>
                    <a:p>
                      <a:r>
                        <a:rPr lang="en-US" sz="1500" dirty="0" smtClean="0"/>
                        <a:t>Cell Phone Task-Lesson</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Explanation</a:t>
                      </a:r>
                      <a:r>
                        <a:rPr lang="en-US" sz="1500" baseline="0" dirty="0" smtClean="0"/>
                        <a:t> and completion of work</a:t>
                      </a:r>
                      <a:endParaRPr lang="en-US" sz="1500" dirty="0"/>
                    </a:p>
                  </a:txBody>
                  <a:tcPr/>
                </a:tc>
              </a:tr>
              <a:tr h="370840">
                <a:tc>
                  <a:txBody>
                    <a:bodyPr/>
                    <a:lstStyle/>
                    <a:p>
                      <a:r>
                        <a:rPr lang="en-US" sz="1500" dirty="0" smtClean="0"/>
                        <a:t>Practice and Additional</a:t>
                      </a:r>
                      <a:r>
                        <a:rPr lang="en-US" sz="1500" baseline="0" dirty="0" smtClean="0"/>
                        <a:t> Tasks</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Additional</a:t>
                      </a:r>
                      <a:r>
                        <a:rPr lang="en-US" sz="1500" baseline="0" dirty="0" smtClean="0"/>
                        <a:t> worksheets from </a:t>
                      </a:r>
                      <a:r>
                        <a:rPr lang="en-US" sz="1500" baseline="0" dirty="0" err="1" smtClean="0"/>
                        <a:t>LearnZillion</a:t>
                      </a:r>
                      <a:r>
                        <a:rPr lang="en-US" sz="1500" baseline="0" dirty="0" smtClean="0"/>
                        <a:t>, </a:t>
                      </a:r>
                      <a:r>
                        <a:rPr lang="en-US" sz="1500" dirty="0" smtClean="0"/>
                        <a:t>Textbook practice, Illustrative</a:t>
                      </a:r>
                      <a:r>
                        <a:rPr lang="en-US" sz="1500" baseline="0" dirty="0" smtClean="0"/>
                        <a:t> Mathematics Tasks</a:t>
                      </a:r>
                      <a:endParaRPr lang="en-US" sz="1500" dirty="0"/>
                    </a:p>
                  </a:txBody>
                  <a:tcPr/>
                </a:tc>
              </a:tr>
              <a:tr h="370840">
                <a:tc>
                  <a:txBody>
                    <a:bodyPr/>
                    <a:lstStyle/>
                    <a:p>
                      <a:r>
                        <a:rPr lang="en-US" sz="1500" b="1" dirty="0" smtClean="0"/>
                        <a:t>Total Time</a:t>
                      </a:r>
                      <a:endParaRPr lang="en-US" sz="1500" b="1" dirty="0"/>
                    </a:p>
                  </a:txBody>
                  <a:tcPr/>
                </a:tc>
                <a:tc>
                  <a:txBody>
                    <a:bodyPr/>
                    <a:lstStyle/>
                    <a:p>
                      <a:pPr algn="ctr"/>
                      <a:r>
                        <a:rPr lang="en-US" sz="1500" b="1" dirty="0" smtClean="0"/>
                        <a:t>9 hours</a:t>
                      </a:r>
                      <a:endParaRPr lang="en-US" sz="1500" b="1"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87161250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1154097"/>
          </a:xfrm>
        </p:spPr>
        <p:txBody>
          <a:bodyPr>
            <a:normAutofit fontScale="90000"/>
          </a:bodyPr>
          <a:lstStyle/>
          <a:p>
            <a:r>
              <a:rPr lang="en-US" dirty="0" smtClean="0"/>
              <a:t>Textbook Connection:</a:t>
            </a:r>
            <a:br>
              <a:rPr lang="en-US" dirty="0" smtClean="0"/>
            </a:br>
            <a:r>
              <a:rPr lang="en-US" dirty="0" smtClean="0"/>
              <a:t>California Math</a:t>
            </a:r>
            <a:endParaRPr lang="en-US" dirty="0"/>
          </a:p>
        </p:txBody>
      </p:sp>
      <p:sp>
        <p:nvSpPr>
          <p:cNvPr id="3" name="Content Placeholder 2"/>
          <p:cNvSpPr>
            <a:spLocks noGrp="1"/>
          </p:cNvSpPr>
          <p:nvPr>
            <p:ph idx="1"/>
          </p:nvPr>
        </p:nvSpPr>
        <p:spPr>
          <a:xfrm>
            <a:off x="838200" y="1981200"/>
            <a:ext cx="7315200" cy="3539527"/>
          </a:xfrm>
        </p:spPr>
        <p:txBody>
          <a:bodyPr>
            <a:normAutofit fontScale="92500" lnSpcReduction="20000"/>
          </a:bodyPr>
          <a:lstStyle/>
          <a:p>
            <a:r>
              <a:rPr lang="en-US" b="1" dirty="0" smtClean="0"/>
              <a:t>Textbook Course 1 Section 1.5</a:t>
            </a:r>
          </a:p>
          <a:p>
            <a:pPr lvl="1"/>
            <a:r>
              <a:rPr lang="en-US" b="1" dirty="0" smtClean="0">
                <a:solidFill>
                  <a:srgbClr val="203A4E"/>
                </a:solidFill>
              </a:rPr>
              <a:t>Classwork: Pages 48-49, problems 1 – 5 </a:t>
            </a:r>
          </a:p>
          <a:p>
            <a:pPr lvl="1"/>
            <a:r>
              <a:rPr lang="en-US" b="1" dirty="0" smtClean="0">
                <a:solidFill>
                  <a:srgbClr val="203A4E"/>
                </a:solidFill>
              </a:rPr>
              <a:t>Homework: Page 51-53,  problems 1 - 15</a:t>
            </a:r>
          </a:p>
          <a:p>
            <a:r>
              <a:rPr lang="en-US" b="1" dirty="0" smtClean="0"/>
              <a:t>Extra Practice: Course 1 Resources by Chapter Section 1.5 </a:t>
            </a:r>
          </a:p>
          <a:p>
            <a:pPr lvl="1"/>
            <a:r>
              <a:rPr lang="en-US" b="1" dirty="0" smtClean="0">
                <a:solidFill>
                  <a:srgbClr val="203A4E"/>
                </a:solidFill>
              </a:rPr>
              <a:t>Lesson 5 HW Practice</a:t>
            </a:r>
          </a:p>
          <a:p>
            <a:pPr lvl="1"/>
            <a:r>
              <a:rPr lang="en-US" b="1" dirty="0" smtClean="0">
                <a:solidFill>
                  <a:srgbClr val="203A4E"/>
                </a:solidFill>
              </a:rPr>
              <a:t>Lesson 5 Extra Practice: Graphing Ratio Tables</a:t>
            </a:r>
          </a:p>
          <a:p>
            <a:r>
              <a:rPr lang="en-US" b="1" dirty="0" smtClean="0"/>
              <a:t>Student Re-teaching Section 1.5</a:t>
            </a:r>
            <a:endParaRPr lang="en-US" dirty="0" smtClean="0"/>
          </a:p>
          <a:p>
            <a:pPr lvl="1"/>
            <a:r>
              <a:rPr lang="en-US" dirty="0" smtClean="0">
                <a:solidFill>
                  <a:srgbClr val="203A4E"/>
                </a:solidFill>
              </a:rPr>
              <a:t>Re-teaching: Graphing Ratio Tables</a:t>
            </a:r>
          </a:p>
          <a:p>
            <a:r>
              <a:rPr lang="en-US" b="1" dirty="0" smtClean="0"/>
              <a:t>Assessment Book Course 1 Section 1.5</a:t>
            </a:r>
          </a:p>
          <a:p>
            <a:pPr lvl="1"/>
            <a:r>
              <a:rPr lang="en-US" b="1" dirty="0" smtClean="0">
                <a:solidFill>
                  <a:srgbClr val="203A4E"/>
                </a:solidFill>
              </a:rPr>
              <a:t>Self-Check Quick 1.5</a:t>
            </a:r>
            <a:endParaRPr lang="en-US" dirty="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5010938"/>
              </p:ext>
            </p:extLst>
          </p:nvPr>
        </p:nvGraphicFramePr>
        <p:xfrm>
          <a:off x="1524000" y="2667000"/>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04180" y="1752600"/>
            <a:ext cx="7010400" cy="646331"/>
          </a:xfrm>
          <a:prstGeom prst="rect">
            <a:avLst/>
          </a:prstGeom>
        </p:spPr>
        <p:txBody>
          <a:bodyPr wrap="square">
            <a:spAutoFit/>
          </a:bodyPr>
          <a:lstStyle/>
          <a:p>
            <a:r>
              <a:rPr lang="en-US" dirty="0"/>
              <a:t>Provided is a lesson for teachers to use to help students understand and </a:t>
            </a:r>
            <a:r>
              <a:rPr lang="en-US" dirty="0" smtClean="0"/>
              <a:t>understand unit rate.  Included are the following resources:</a:t>
            </a:r>
            <a:endParaRPr lang="en-US" dirty="0"/>
          </a:p>
        </p:txBody>
      </p:sp>
    </p:spTree>
    <p:extLst>
      <p:ext uri="{BB962C8B-B14F-4D97-AF65-F5344CB8AC3E}">
        <p14:creationId xmlns:p14="http://schemas.microsoft.com/office/powerpoint/2010/main" val="97518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63128D83-543B-46B4-B951-52988282917A}"/>
                                            </p:graphicEl>
                                          </p:spTgt>
                                        </p:tgtEl>
                                        <p:attrNameLst>
                                          <p:attrName>style.visibility</p:attrName>
                                        </p:attrNameLst>
                                      </p:cBhvr>
                                      <p:to>
                                        <p:strVal val="visible"/>
                                      </p:to>
                                    </p:set>
                                    <p:anim calcmode="lin" valueType="num">
                                      <p:cBhvr>
                                        <p:cTn id="7" dur="500" fill="hold"/>
                                        <p:tgtEl>
                                          <p:spTgt spid="4">
                                            <p:graphicEl>
                                              <a:dgm id="{63128D83-543B-46B4-B951-5298828291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3128D83-543B-46B4-B951-5298828291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3128D83-543B-46B4-B951-5298828291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E4BE58C-3442-40F6-A751-4FE1819BF935}"/>
                                            </p:graphicEl>
                                          </p:spTgt>
                                        </p:tgtEl>
                                        <p:attrNameLst>
                                          <p:attrName>style.visibility</p:attrName>
                                        </p:attrNameLst>
                                      </p:cBhvr>
                                      <p:to>
                                        <p:strVal val="visible"/>
                                      </p:to>
                                    </p:set>
                                    <p:anim calcmode="lin" valueType="num">
                                      <p:cBhvr>
                                        <p:cTn id="14" dur="500" fill="hold"/>
                                        <p:tgtEl>
                                          <p:spTgt spid="4">
                                            <p:graphicEl>
                                              <a:dgm id="{3E4BE58C-3442-40F6-A751-4FE1819BF935}"/>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3E4BE58C-3442-40F6-A751-4FE1819BF935}"/>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3E4BE58C-3442-40F6-A751-4FE1819BF9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01763078-438F-47F4-B933-AE7A470A8EDE}"/>
                                            </p:graphicEl>
                                          </p:spTgt>
                                        </p:tgtEl>
                                        <p:attrNameLst>
                                          <p:attrName>style.visibility</p:attrName>
                                        </p:attrNameLst>
                                      </p:cBhvr>
                                      <p:to>
                                        <p:strVal val="visible"/>
                                      </p:to>
                                    </p:set>
                                    <p:anim calcmode="lin" valueType="num">
                                      <p:cBhvr>
                                        <p:cTn id="21" dur="500" fill="hold"/>
                                        <p:tgtEl>
                                          <p:spTgt spid="4">
                                            <p:graphicEl>
                                              <a:dgm id="{01763078-438F-47F4-B933-AE7A470A8E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01763078-438F-47F4-B933-AE7A470A8E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01763078-438F-47F4-B933-AE7A470A8E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1B6F8ED-4351-4F96-8D7B-EFCA6BAE4614}"/>
                                            </p:graphicEl>
                                          </p:spTgt>
                                        </p:tgtEl>
                                        <p:attrNameLst>
                                          <p:attrName>style.visibility</p:attrName>
                                        </p:attrNameLst>
                                      </p:cBhvr>
                                      <p:to>
                                        <p:strVal val="visible"/>
                                      </p:to>
                                    </p:set>
                                    <p:anim calcmode="lin" valueType="num">
                                      <p:cBhvr>
                                        <p:cTn id="28" dur="500" fill="hold"/>
                                        <p:tgtEl>
                                          <p:spTgt spid="4">
                                            <p:graphicEl>
                                              <a:dgm id="{91B6F8ED-4351-4F96-8D7B-EFCA6BAE461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1B6F8ED-4351-4F96-8D7B-EFCA6BAE461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1B6F8ED-4351-4F96-8D7B-EFCA6BAE461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C78D8E6-2627-4786-91CC-BAF294ED1B16}"/>
                                            </p:graphicEl>
                                          </p:spTgt>
                                        </p:tgtEl>
                                        <p:attrNameLst>
                                          <p:attrName>style.visibility</p:attrName>
                                        </p:attrNameLst>
                                      </p:cBhvr>
                                      <p:to>
                                        <p:strVal val="visible"/>
                                      </p:to>
                                    </p:set>
                                    <p:anim calcmode="lin" valueType="num">
                                      <p:cBhvr>
                                        <p:cTn id="35" dur="500" fill="hold"/>
                                        <p:tgtEl>
                                          <p:spTgt spid="4">
                                            <p:graphicEl>
                                              <a:dgm id="{9C78D8E6-2627-4786-91CC-BAF294ED1B1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9C78D8E6-2627-4786-91CC-BAF294ED1B1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9C78D8E6-2627-4786-91CC-BAF294ED1B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AFB506F-11F2-402F-B391-83BDEDFDA3F7}"/>
                                            </p:graphicEl>
                                          </p:spTgt>
                                        </p:tgtEl>
                                        <p:attrNameLst>
                                          <p:attrName>style.visibility</p:attrName>
                                        </p:attrNameLst>
                                      </p:cBhvr>
                                      <p:to>
                                        <p:strVal val="visible"/>
                                      </p:to>
                                    </p:set>
                                    <p:anim calcmode="lin" valueType="num">
                                      <p:cBhvr>
                                        <p:cTn id="42" dur="500" fill="hold"/>
                                        <p:tgtEl>
                                          <p:spTgt spid="4">
                                            <p:graphicEl>
                                              <a:dgm id="{FAFB506F-11F2-402F-B391-83BDEDFDA3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AFB506F-11F2-402F-B391-83BDEDFDA3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AFB506F-11F2-402F-B391-83BDEDFDA3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DA9DF16-ADAF-4F5D-8E04-121F288C203E}"/>
                                            </p:graphicEl>
                                          </p:spTgt>
                                        </p:tgtEl>
                                        <p:attrNameLst>
                                          <p:attrName>style.visibility</p:attrName>
                                        </p:attrNameLst>
                                      </p:cBhvr>
                                      <p:to>
                                        <p:strVal val="visible"/>
                                      </p:to>
                                    </p:set>
                                    <p:anim calcmode="lin" valueType="num">
                                      <p:cBhvr>
                                        <p:cTn id="49" dur="500" fill="hold"/>
                                        <p:tgtEl>
                                          <p:spTgt spid="4">
                                            <p:graphicEl>
                                              <a:dgm id="{ADA9DF16-ADAF-4F5D-8E04-121F288C203E}"/>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DA9DF16-ADAF-4F5D-8E04-121F288C203E}"/>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DA9DF16-ADAF-4F5D-8E04-121F288C203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8B61FCA8-924F-42A1-A51F-25BED0880D40}"/>
                                            </p:graphicEl>
                                          </p:spTgt>
                                        </p:tgtEl>
                                        <p:attrNameLst>
                                          <p:attrName>style.visibility</p:attrName>
                                        </p:attrNameLst>
                                      </p:cBhvr>
                                      <p:to>
                                        <p:strVal val="visible"/>
                                      </p:to>
                                    </p:set>
                                    <p:anim calcmode="lin" valueType="num">
                                      <p:cBhvr>
                                        <p:cTn id="56" dur="500" fill="hold"/>
                                        <p:tgtEl>
                                          <p:spTgt spid="4">
                                            <p:graphicEl>
                                              <a:dgm id="{8B61FCA8-924F-42A1-A51F-25BED0880D4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8B61FCA8-924F-42A1-A51F-25BED0880D4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8B61FCA8-924F-42A1-A51F-25BED0880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66800" y="1828800"/>
            <a:ext cx="7010400" cy="4267200"/>
          </a:xfrm>
        </p:spPr>
        <p:txBody>
          <a:bodyPr>
            <a:normAutofit lnSpcReduction="10000"/>
          </a:bodyPr>
          <a:lstStyle/>
          <a:p>
            <a:r>
              <a:rPr lang="en-US" b="1" dirty="0" smtClean="0"/>
              <a:t>Illustrative </a:t>
            </a:r>
            <a:r>
              <a:rPr lang="en-US" b="1" dirty="0"/>
              <a:t>Mathematics  </a:t>
            </a:r>
            <a:r>
              <a:rPr lang="en-US" b="1" dirty="0" smtClean="0"/>
              <a:t>- www.illustrativemathematics.com</a:t>
            </a:r>
            <a:endParaRPr lang="en-US" b="1" dirty="0"/>
          </a:p>
          <a:p>
            <a:pPr lvl="1"/>
            <a:r>
              <a:rPr lang="en-US" dirty="0" smtClean="0"/>
              <a:t>Speed Conversions</a:t>
            </a:r>
            <a:endParaRPr lang="en-US" dirty="0"/>
          </a:p>
          <a:p>
            <a:pPr lvl="1"/>
            <a:r>
              <a:rPr lang="en-US" dirty="0" smtClean="0"/>
              <a:t>Exam Scores</a:t>
            </a:r>
            <a:endParaRPr lang="en-US" dirty="0"/>
          </a:p>
          <a:p>
            <a:pPr lvl="1"/>
            <a:r>
              <a:rPr lang="en-US" dirty="0" smtClean="0"/>
              <a:t>Which Detergent is a Better Buy?</a:t>
            </a:r>
          </a:p>
          <a:p>
            <a:r>
              <a:rPr lang="en-US" b="1" dirty="0" smtClean="0"/>
              <a:t>Khan </a:t>
            </a:r>
            <a:r>
              <a:rPr lang="en-US" b="1" dirty="0"/>
              <a:t>Academy </a:t>
            </a:r>
            <a:r>
              <a:rPr lang="en-US" b="1" dirty="0" smtClean="0"/>
              <a:t>- </a:t>
            </a:r>
            <a:r>
              <a:rPr lang="en-US" b="1" dirty="0"/>
              <a:t>www.khanacademy.org</a:t>
            </a:r>
            <a:endParaRPr lang="en-US" b="1" dirty="0" smtClean="0"/>
          </a:p>
          <a:p>
            <a:r>
              <a:rPr lang="en-US" b="1" dirty="0" smtClean="0"/>
              <a:t>Engage NY Common Core Curriculum</a:t>
            </a:r>
          </a:p>
          <a:p>
            <a:pPr lvl="1"/>
            <a:r>
              <a:rPr lang="en-US" dirty="0" smtClean="0"/>
              <a:t>Grade 6 Math Module 1, Topic C, Lesson 20</a:t>
            </a:r>
          </a:p>
          <a:p>
            <a:pPr lvl="2"/>
            <a:r>
              <a:rPr lang="en-US" dirty="0">
                <a:hlinkClick r:id="rId3"/>
              </a:rPr>
              <a:t>https://</a:t>
            </a:r>
            <a:r>
              <a:rPr lang="en-US" dirty="0" smtClean="0">
                <a:hlinkClick r:id="rId3"/>
              </a:rPr>
              <a:t>www.engageny.org/resource/grade-6-mathematics-module-1-topic-c-lesson-20</a:t>
            </a:r>
            <a:endParaRPr lang="en-US" dirty="0" smtClean="0"/>
          </a:p>
          <a:p>
            <a:pPr marL="685800" lvl="2" indent="0">
              <a:buNone/>
            </a:pPr>
            <a:r>
              <a:rPr lang="en-US" dirty="0"/>
              <a:t>	</a:t>
            </a:r>
          </a:p>
          <a:p>
            <a:pPr lvl="1"/>
            <a:endParaRPr lang="en-US" dirty="0"/>
          </a:p>
          <a:p>
            <a:endParaRPr lang="en-US" dirty="0"/>
          </a:p>
          <a:p>
            <a:endParaRPr lang="en-US" dirty="0"/>
          </a:p>
        </p:txBody>
      </p:sp>
    </p:spTree>
    <p:extLst>
      <p:ext uri="{BB962C8B-B14F-4D97-AF65-F5344CB8AC3E}">
        <p14:creationId xmlns:p14="http://schemas.microsoft.com/office/powerpoint/2010/main" val="1865930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dirty="0" smtClean="0"/>
              <a:t>Textbook Connection:</a:t>
            </a:r>
            <a:br>
              <a:rPr lang="en-US" dirty="0" smtClean="0"/>
            </a:br>
            <a:r>
              <a:rPr lang="en-US" dirty="0" smtClean="0"/>
              <a:t>Go Math</a:t>
            </a:r>
            <a:endParaRPr lang="en-US" dirty="0"/>
          </a:p>
        </p:txBody>
      </p:sp>
      <p:sp>
        <p:nvSpPr>
          <p:cNvPr id="3" name="Content Placeholder 2"/>
          <p:cNvSpPr>
            <a:spLocks noGrp="1"/>
          </p:cNvSpPr>
          <p:nvPr>
            <p:ph idx="1"/>
          </p:nvPr>
        </p:nvSpPr>
        <p:spPr>
          <a:xfrm>
            <a:off x="914400" y="2209800"/>
            <a:ext cx="7315200" cy="3539527"/>
          </a:xfrm>
        </p:spPr>
        <p:txBody>
          <a:bodyPr>
            <a:normAutofit/>
          </a:bodyPr>
          <a:lstStyle/>
          <a:p>
            <a:r>
              <a:rPr lang="en-US" b="1" dirty="0" smtClean="0"/>
              <a:t>Lesson 7.1: Ratios, Rates, Tables and Graphs</a:t>
            </a:r>
          </a:p>
          <a:p>
            <a:pPr lvl="1"/>
            <a:r>
              <a:rPr lang="en-US" b="1" dirty="0" smtClean="0">
                <a:solidFill>
                  <a:srgbClr val="203A4E"/>
                </a:solidFill>
              </a:rPr>
              <a:t>Classwork Page 176, Problems 1 – 6</a:t>
            </a:r>
          </a:p>
          <a:p>
            <a:pPr lvl="1"/>
            <a:r>
              <a:rPr lang="en-US" b="1" dirty="0" smtClean="0">
                <a:solidFill>
                  <a:srgbClr val="203A4E"/>
                </a:solidFill>
              </a:rPr>
              <a:t>Homework Page 177-178, Problems 7-17</a:t>
            </a:r>
            <a:endParaRPr lang="en-US" dirty="0" smtClean="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Textbook Connection</a:t>
            </a:r>
            <a:br>
              <a:rPr lang="en-US" dirty="0"/>
            </a:br>
            <a:r>
              <a:rPr lang="en-US" dirty="0" smtClean="0"/>
              <a:t>CPM</a:t>
            </a:r>
            <a:endParaRPr lang="en-US" dirty="0"/>
          </a:p>
        </p:txBody>
      </p:sp>
      <p:sp>
        <p:nvSpPr>
          <p:cNvPr id="3" name="Content Placeholder 2"/>
          <p:cNvSpPr>
            <a:spLocks noGrp="1"/>
          </p:cNvSpPr>
          <p:nvPr>
            <p:ph idx="1"/>
          </p:nvPr>
        </p:nvSpPr>
        <p:spPr/>
        <p:txBody>
          <a:bodyPr/>
          <a:lstStyle/>
          <a:p>
            <a:r>
              <a:rPr lang="en-US" dirty="0" smtClean="0"/>
              <a:t>7.1.3 How Can I Find the Rate?</a:t>
            </a:r>
          </a:p>
          <a:p>
            <a:pPr lvl="1"/>
            <a:r>
              <a:rPr lang="en-US" dirty="0" smtClean="0"/>
              <a:t>Classwork, Pages 646-648</a:t>
            </a:r>
          </a:p>
          <a:p>
            <a:pPr lvl="1"/>
            <a:r>
              <a:rPr lang="en-US" dirty="0" smtClean="0"/>
              <a:t>Homework, pages 649-650</a:t>
            </a:r>
          </a:p>
          <a:p>
            <a:endParaRPr lang="en-US" dirty="0"/>
          </a:p>
        </p:txBody>
      </p:sp>
    </p:spTree>
    <p:extLst>
      <p:ext uri="{BB962C8B-B14F-4D97-AF65-F5344CB8AC3E}">
        <p14:creationId xmlns:p14="http://schemas.microsoft.com/office/powerpoint/2010/main" val="184344187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Contact your </a:t>
            </a:r>
          </a:p>
          <a:p>
            <a:pPr marL="0" indent="0" algn="ctr">
              <a:buNone/>
            </a:pPr>
            <a:r>
              <a:rPr lang="en-US" sz="3600" dirty="0" smtClean="0"/>
              <a:t>Secondary Math Coordinator</a:t>
            </a:r>
            <a:endParaRPr lang="en-US" sz="3600" dirty="0"/>
          </a:p>
          <a:p>
            <a:pPr marL="0" indent="0">
              <a:buNone/>
            </a:pPr>
            <a:endParaRPr lang="en-US" dirty="0"/>
          </a:p>
        </p:txBody>
      </p:sp>
    </p:spTree>
    <p:extLst>
      <p:ext uri="{BB962C8B-B14F-4D97-AF65-F5344CB8AC3E}">
        <p14:creationId xmlns:p14="http://schemas.microsoft.com/office/powerpoint/2010/main" val="1651922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6965245" cy="1066800"/>
          </a:xfrm>
        </p:spPr>
        <p:txBody>
          <a:bodyPr/>
          <a:lstStyle/>
          <a:p>
            <a:r>
              <a:rPr lang="en-US" dirty="0" smtClean="0"/>
              <a:t>Common Core Standards</a:t>
            </a:r>
            <a:endParaRPr lang="en-US" dirty="0"/>
          </a:p>
        </p:txBody>
      </p:sp>
      <p:sp>
        <p:nvSpPr>
          <p:cNvPr id="5" name="Content Placeholder 4"/>
          <p:cNvSpPr>
            <a:spLocks noGrp="1"/>
          </p:cNvSpPr>
          <p:nvPr>
            <p:ph idx="1"/>
          </p:nvPr>
        </p:nvSpPr>
        <p:spPr>
          <a:xfrm>
            <a:off x="762000" y="1752600"/>
            <a:ext cx="7620000" cy="4343399"/>
          </a:xfrm>
        </p:spPr>
        <p:txBody>
          <a:bodyPr>
            <a:normAutofit lnSpcReduction="10000"/>
          </a:bodyPr>
          <a:lstStyle/>
          <a:p>
            <a:pPr marL="0" indent="0">
              <a:buNone/>
            </a:pPr>
            <a:r>
              <a:rPr lang="en-US" sz="2800" b="1" dirty="0" smtClean="0"/>
              <a:t>6.RP.3a.</a:t>
            </a:r>
            <a:r>
              <a:rPr lang="en-US" sz="2800" dirty="0" smtClean="0"/>
              <a:t> </a:t>
            </a:r>
            <a:r>
              <a:rPr lang="en-US" sz="3200" dirty="0" smtClean="0"/>
              <a:t>Use ratio and rate reasoning to solve real-world mathematical problems. Make tables of equivalent ratios relating to quantities with whole number measurements, find missing values in tables, and plot pairs of values in the coordinate plan. Use tables to compare ratios.</a:t>
            </a:r>
          </a:p>
          <a:p>
            <a:pPr marL="0" indent="0">
              <a:buNone/>
            </a:pPr>
            <a:r>
              <a:rPr lang="en-US" sz="3200" dirty="0" smtClean="0">
                <a:solidFill>
                  <a:srgbClr val="D67C02"/>
                </a:solidFill>
              </a:rPr>
              <a:t>(Apply, 2) </a:t>
            </a:r>
            <a:r>
              <a:rPr lang="en-US" sz="3200" dirty="0" smtClean="0">
                <a:solidFill>
                  <a:schemeClr val="accent2">
                    <a:lumMod val="75000"/>
                  </a:schemeClr>
                </a:solidFill>
              </a:rPr>
              <a:t>(Apply, 3) </a:t>
            </a:r>
            <a:r>
              <a:rPr lang="en-US" sz="3200" dirty="0" smtClean="0">
                <a:solidFill>
                  <a:schemeClr val="accent4">
                    <a:lumMod val="75000"/>
                  </a:schemeClr>
                </a:solidFill>
              </a:rPr>
              <a:t>(Analyze, 3)</a:t>
            </a:r>
            <a:endParaRPr lang="en-US" sz="2800" dirty="0" smtClean="0">
              <a:solidFill>
                <a:schemeClr val="accent4">
                  <a:lumMod val="75000"/>
                </a:schemeClr>
              </a:solidFill>
            </a:endParaRPr>
          </a:p>
        </p:txBody>
      </p:sp>
      <p:sp>
        <p:nvSpPr>
          <p:cNvPr id="2" name="Oval 1"/>
          <p:cNvSpPr/>
          <p:nvPr/>
        </p:nvSpPr>
        <p:spPr>
          <a:xfrm>
            <a:off x="2057400" y="1676400"/>
            <a:ext cx="838200"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895600" y="2286000"/>
            <a:ext cx="4724400"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736600" y="2667000"/>
            <a:ext cx="1168400" cy="4572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905000" y="3124200"/>
            <a:ext cx="62484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581400" y="4419600"/>
            <a:ext cx="838200" cy="533400"/>
          </a:xfrm>
          <a:prstGeom prst="ellipse">
            <a:avLst/>
          </a:prstGeom>
          <a:noFill/>
          <a:ln w="28575"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495800" y="4876800"/>
            <a:ext cx="3124200" cy="0"/>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38200" y="2667000"/>
            <a:ext cx="6934200"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38200" y="3581400"/>
            <a:ext cx="51816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38200" y="4419600"/>
            <a:ext cx="63246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38200" y="4876800"/>
            <a:ext cx="27432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38200" y="4038600"/>
            <a:ext cx="65532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38200" y="5334000"/>
            <a:ext cx="1066800" cy="0"/>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839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 calcmode="lin" valueType="num">
                                      <p:cBhvr>
                                        <p:cTn id="7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7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7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7 at 3.4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8816097" cy="6082298"/>
          </a:xfrm>
          <a:prstGeom prst="rect">
            <a:avLst/>
          </a:prstGeom>
        </p:spPr>
      </p:pic>
      <p:sp>
        <p:nvSpPr>
          <p:cNvPr id="6" name="Oval 5"/>
          <p:cNvSpPr/>
          <p:nvPr/>
        </p:nvSpPr>
        <p:spPr>
          <a:xfrm>
            <a:off x="3352800" y="1447800"/>
            <a:ext cx="2057400" cy="1371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429000" y="4038600"/>
            <a:ext cx="1828800" cy="990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181600" y="2590800"/>
            <a:ext cx="2057400" cy="1600200"/>
          </a:xfrm>
          <a:prstGeom prst="ellipse">
            <a:avLst/>
          </a:prstGeom>
          <a:noFill/>
          <a:ln w="28575"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752600" y="685800"/>
            <a:ext cx="1600200" cy="7620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676400" y="1447800"/>
            <a:ext cx="1752600" cy="13716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3352800" y="2819400"/>
            <a:ext cx="1905000" cy="12192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42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2551070"/>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09550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304800"/>
            <a:ext cx="8153400" cy="990600"/>
          </a:xfrm>
        </p:spPr>
        <p:txBody>
          <a:bodyPr>
            <a:normAutofit fontScale="90000"/>
          </a:bodyPr>
          <a:lstStyle/>
          <a:p>
            <a:r>
              <a:rPr lang="en-US" dirty="0"/>
              <a:t/>
            </a:r>
            <a:br>
              <a:rPr lang="en-US" dirty="0"/>
            </a:br>
            <a:r>
              <a:rPr lang="en-US" sz="4200" dirty="0" smtClean="0"/>
              <a:t>Ratio &amp; Proportions</a:t>
            </a:r>
            <a:br>
              <a:rPr lang="en-US" sz="4200" dirty="0" smtClean="0"/>
            </a:br>
            <a:r>
              <a:rPr lang="en-US" sz="4200" dirty="0" smtClean="0"/>
              <a:t>Prerequisite Skills: CC Math 6</a:t>
            </a:r>
            <a:endParaRPr lang="en-US" sz="4200" dirty="0"/>
          </a:p>
        </p:txBody>
      </p:sp>
      <p:sp>
        <p:nvSpPr>
          <p:cNvPr id="8" name="TextBox 7"/>
          <p:cNvSpPr txBox="1"/>
          <p:nvPr/>
        </p:nvSpPr>
        <p:spPr>
          <a:xfrm>
            <a:off x="859691" y="1690000"/>
            <a:ext cx="7424598" cy="276999"/>
          </a:xfrm>
          <a:prstGeom prst="rect">
            <a:avLst/>
          </a:prstGeom>
          <a:noFill/>
        </p:spPr>
        <p:txBody>
          <a:bodyPr wrap="none" rtlCol="0">
            <a:spAutoFit/>
          </a:bodyPr>
          <a:lstStyle/>
          <a:p>
            <a:pPr algn="ctr"/>
            <a:r>
              <a:rPr lang="en-US" sz="1200" i="1" dirty="0">
                <a:hlinkClick r:id="rId3"/>
              </a:rPr>
              <a:t>https://</a:t>
            </a:r>
            <a:r>
              <a:rPr lang="en-US" sz="1200" i="1" dirty="0" smtClean="0">
                <a:hlinkClick r:id="rId3"/>
              </a:rPr>
              <a:t>commoncoretools.files.wordpress.com/2012/02/ccss_progression_rp_67_2011_11_12_corrected.pdf</a:t>
            </a:r>
            <a:r>
              <a:rPr lang="en-US" sz="1200" i="1" dirty="0" smtClean="0"/>
              <a:t> </a:t>
            </a:r>
            <a:endParaRPr lang="en-US" sz="1200"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268" y="2057400"/>
            <a:ext cx="721962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828800" y="2514600"/>
            <a:ext cx="3962400" cy="43347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71268" y="2133600"/>
            <a:ext cx="7219628" cy="1066800"/>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33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2225"/>
            <a:ext cx="8229600" cy="885825"/>
          </a:xfrm>
          <a:solidFill>
            <a:schemeClr val="tx2">
              <a:lumMod val="40000"/>
              <a:lumOff val="60000"/>
            </a:schemeClr>
          </a:solidFill>
        </p:spPr>
        <p:txBody>
          <a:bodyPr/>
          <a:lstStyle/>
          <a:p>
            <a:pPr eaLnBrk="1" hangingPunct="1">
              <a:defRPr/>
            </a:pPr>
            <a:r>
              <a:rPr lang="en-US" sz="3500" dirty="0" smtClean="0">
                <a:solidFill>
                  <a:srgbClr val="000099"/>
                </a:solidFill>
              </a:rPr>
              <a:t>Changes in Grade Level Standards</a:t>
            </a:r>
            <a:endParaRPr lang="en-US" sz="3500" dirty="0">
              <a:solidFill>
                <a:srgbClr val="000099"/>
              </a:solidFill>
            </a:endParaRPr>
          </a:p>
        </p:txBody>
      </p:sp>
      <p:sp>
        <p:nvSpPr>
          <p:cNvPr id="3" name="Content Placeholder 2"/>
          <p:cNvSpPr>
            <a:spLocks noGrp="1"/>
          </p:cNvSpPr>
          <p:nvPr>
            <p:ph sz="half" idx="4294967295"/>
          </p:nvPr>
        </p:nvSpPr>
        <p:spPr>
          <a:xfrm>
            <a:off x="87313" y="981075"/>
            <a:ext cx="2133600" cy="5413375"/>
          </a:xfrm>
          <a:prstGeom prst="rect">
            <a:avLst/>
          </a:prstGeom>
          <a:solidFill>
            <a:schemeClr val="accent1">
              <a:lumMod val="20000"/>
              <a:lumOff val="80000"/>
            </a:schemeClr>
          </a:solidFill>
          <a:ln w="19050" cmpd="dbl">
            <a:solidFill>
              <a:schemeClr val="accent2">
                <a:lumMod val="75000"/>
              </a:schemeClr>
            </a:solidFill>
          </a:ln>
        </p:spPr>
        <p:txBody>
          <a:bodyPr>
            <a:normAutofit/>
          </a:bodyPr>
          <a:lstStyle/>
          <a:p>
            <a:pPr marL="0" indent="0" eaLnBrk="1" hangingPunct="1">
              <a:buFontTx/>
              <a:buNone/>
              <a:defRPr/>
            </a:pPr>
            <a:r>
              <a:rPr lang="en-US" b="1" u="sng" dirty="0" smtClean="0">
                <a:solidFill>
                  <a:srgbClr val="FF0000"/>
                </a:solidFill>
              </a:rPr>
              <a:t>Grades K – 5</a:t>
            </a:r>
            <a:r>
              <a:rPr lang="en-US" b="1" u="sng" baseline="30000" dirty="0" smtClean="0">
                <a:solidFill>
                  <a:srgbClr val="FF0000"/>
                </a:solidFill>
              </a:rPr>
              <a:t>th</a:t>
            </a:r>
            <a:r>
              <a:rPr lang="en-US" b="1" u="sng" dirty="0">
                <a:solidFill>
                  <a:srgbClr val="FF0000"/>
                </a:solidFill>
              </a:rPr>
              <a:t> </a:t>
            </a:r>
            <a:endParaRPr lang="en-US" b="1" u="sng" dirty="0" smtClean="0">
              <a:solidFill>
                <a:srgbClr val="FF0000"/>
              </a:solidFill>
            </a:endParaRPr>
          </a:p>
          <a:p>
            <a:pPr marL="0" indent="0" algn="ctr" eaLnBrk="1" hangingPunct="1">
              <a:buFontTx/>
              <a:buNone/>
              <a:defRPr/>
            </a:pPr>
            <a:r>
              <a:rPr lang="en-US" sz="3200" dirty="0" smtClean="0"/>
              <a:t>Connecting standards </a:t>
            </a:r>
          </a:p>
          <a:p>
            <a:pPr eaLnBrk="1" hangingPunct="1">
              <a:buFont typeface="Wingdings" pitchFamily="2" charset="2"/>
              <a:buChar char="Ø"/>
              <a:defRPr/>
            </a:pPr>
            <a:endParaRPr lang="en-US" dirty="0" smtClean="0"/>
          </a:p>
        </p:txBody>
      </p:sp>
      <p:sp>
        <p:nvSpPr>
          <p:cNvPr id="5" name="TextBox 4"/>
          <p:cNvSpPr txBox="1">
            <a:spLocks noChangeArrowheads="1"/>
          </p:cNvSpPr>
          <p:nvPr/>
        </p:nvSpPr>
        <p:spPr bwMode="auto">
          <a:xfrm>
            <a:off x="2057400" y="6488113"/>
            <a:ext cx="594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t>Source- </a:t>
            </a:r>
            <a:r>
              <a:rPr lang="en-US" altLang="en-US" sz="1800" dirty="0">
                <a:hlinkClick r:id="rId3"/>
              </a:rPr>
              <a:t>http://</a:t>
            </a:r>
            <a:r>
              <a:rPr lang="en-US" altLang="en-US" sz="1800" dirty="0" smtClean="0">
                <a:hlinkClick r:id="rId3"/>
              </a:rPr>
              <a:t>commoncore.lacoe.edu/ccsesa/math.php</a:t>
            </a:r>
            <a:r>
              <a:rPr lang="en-US" altLang="en-US" sz="1800" dirty="0" smtClean="0"/>
              <a:t>  </a:t>
            </a:r>
            <a:endParaRPr lang="en-US" altLang="en-US" sz="1800" dirty="0"/>
          </a:p>
        </p:txBody>
      </p:sp>
      <p:sp>
        <p:nvSpPr>
          <p:cNvPr id="8" name="Rectangle 2"/>
          <p:cNvSpPr>
            <a:spLocks noGrp="1"/>
          </p:cNvSpPr>
          <p:nvPr>
            <p:ph sz="half" idx="4294967295"/>
          </p:nvPr>
        </p:nvSpPr>
        <p:spPr>
          <a:xfrm>
            <a:off x="2286000" y="955675"/>
            <a:ext cx="2209800" cy="5435600"/>
          </a:xfrm>
          <a:prstGeom prst="rect">
            <a:avLst/>
          </a:prstGeom>
          <a:solidFill>
            <a:schemeClr val="accent1">
              <a:lumMod val="20000"/>
              <a:lumOff val="80000"/>
            </a:schemeClr>
          </a:solidFill>
          <a:ln w="19050" cmpd="dbl">
            <a:solidFill>
              <a:schemeClr val="accent2">
                <a:lumMod val="75000"/>
              </a:schemeClr>
            </a:solidFill>
          </a:ln>
        </p:spPr>
        <p:txBody>
          <a:bodyPr>
            <a:normAutofit fontScale="55000" lnSpcReduction="20000"/>
          </a:bodyPr>
          <a:lstStyle/>
          <a:p>
            <a:pPr marL="0" indent="0" eaLnBrk="1" hangingPunct="1">
              <a:buFontTx/>
              <a:buNone/>
              <a:defRPr/>
            </a:pPr>
            <a:r>
              <a:rPr lang="en-US" sz="5300" dirty="0" smtClean="0"/>
              <a:t> </a:t>
            </a:r>
            <a:r>
              <a:rPr lang="en-US" sz="5300" b="1" u="sng" dirty="0" smtClean="0">
                <a:solidFill>
                  <a:srgbClr val="FF0000"/>
                </a:solidFill>
              </a:rPr>
              <a:t>6</a:t>
            </a:r>
            <a:r>
              <a:rPr lang="en-US" sz="5300" b="1" u="sng" baseline="30000" dirty="0" smtClean="0">
                <a:solidFill>
                  <a:srgbClr val="FF0000"/>
                </a:solidFill>
              </a:rPr>
              <a:t>th</a:t>
            </a:r>
            <a:r>
              <a:rPr lang="en-US" sz="5300" b="1" u="sng" dirty="0" smtClean="0">
                <a:solidFill>
                  <a:srgbClr val="FF0000"/>
                </a:solidFill>
              </a:rPr>
              <a:t> grade</a:t>
            </a:r>
          </a:p>
          <a:p>
            <a:pPr marL="0" indent="0" eaLnBrk="1" hangingPunct="1">
              <a:buFontTx/>
              <a:buNone/>
              <a:defRPr/>
            </a:pPr>
            <a:r>
              <a:rPr lang="en-US" sz="3600" dirty="0" smtClean="0">
                <a:solidFill>
                  <a:srgbClr val="FF0000"/>
                </a:solidFill>
              </a:rPr>
              <a:t>New emphasis</a:t>
            </a:r>
          </a:p>
          <a:p>
            <a:pPr eaLnBrk="1" hangingPunct="1">
              <a:buFont typeface="Wingdings" panose="05000000000000000000" pitchFamily="2" charset="2"/>
              <a:buChar char="Ø"/>
              <a:defRPr/>
            </a:pPr>
            <a:r>
              <a:rPr lang="en-US" sz="3600" dirty="0" smtClean="0"/>
              <a:t>Number sense strand redefined and broken into parts with some standards in the CC domain Ratio and Proportional Relationships</a:t>
            </a:r>
          </a:p>
          <a:p>
            <a:pPr eaLnBrk="1" hangingPunct="1">
              <a:buFont typeface="Wingdings" panose="05000000000000000000" pitchFamily="2" charset="2"/>
              <a:buChar char="Ø"/>
              <a:defRPr/>
            </a:pPr>
            <a:r>
              <a:rPr lang="en-US" sz="3600" dirty="0" smtClean="0"/>
              <a:t>Algebra and Functions strand removed</a:t>
            </a:r>
          </a:p>
          <a:p>
            <a:pPr eaLnBrk="1" hangingPunct="1">
              <a:buFont typeface="Wingdings" panose="05000000000000000000" pitchFamily="2" charset="2"/>
              <a:buChar char="Ø"/>
              <a:defRPr/>
            </a:pPr>
            <a:r>
              <a:rPr lang="en-US" sz="3600" dirty="0"/>
              <a:t>No standard for </a:t>
            </a:r>
            <a:r>
              <a:rPr lang="en-US" sz="3600" dirty="0" smtClean="0"/>
              <a:t>converting fractions </a:t>
            </a:r>
            <a:r>
              <a:rPr lang="en-US" sz="3600" dirty="0"/>
              <a:t>to </a:t>
            </a:r>
            <a:r>
              <a:rPr lang="en-US" sz="3600" dirty="0" err="1" smtClean="0"/>
              <a:t>percents</a:t>
            </a:r>
            <a:endParaRPr lang="en-US" sz="3600" dirty="0"/>
          </a:p>
          <a:p>
            <a:pPr eaLnBrk="1" hangingPunct="1">
              <a:buFont typeface="Wingdings" panose="05000000000000000000" pitchFamily="2" charset="2"/>
              <a:buChar char="Ø"/>
              <a:defRPr/>
            </a:pPr>
            <a:endParaRPr lang="en-US" sz="3600" dirty="0" smtClean="0"/>
          </a:p>
          <a:p>
            <a:pPr marL="0" indent="0" eaLnBrk="1" hangingPunct="1">
              <a:buFontTx/>
              <a:buNone/>
              <a:defRPr/>
            </a:pPr>
            <a:endParaRPr lang="en-US" dirty="0" smtClean="0">
              <a:solidFill>
                <a:srgbClr val="FF0000"/>
              </a:solidFill>
            </a:endParaRPr>
          </a:p>
          <a:p>
            <a:pPr eaLnBrk="1" hangingPunct="1">
              <a:buFont typeface="Wingdings" panose="05000000000000000000" pitchFamily="2" charset="2"/>
              <a:buChar char="Ø"/>
              <a:defRPr/>
            </a:pPr>
            <a:endParaRPr lang="en-US" dirty="0" smtClean="0"/>
          </a:p>
        </p:txBody>
      </p:sp>
      <p:sp>
        <p:nvSpPr>
          <p:cNvPr id="11" name="Rectangle 2"/>
          <p:cNvSpPr>
            <a:spLocks noGrp="1"/>
          </p:cNvSpPr>
          <p:nvPr>
            <p:ph sz="half" idx="4294967295"/>
          </p:nvPr>
        </p:nvSpPr>
        <p:spPr>
          <a:xfrm>
            <a:off x="4573588" y="935038"/>
            <a:ext cx="2498725" cy="5464175"/>
          </a:xfrm>
          <a:prstGeom prst="rect">
            <a:avLst/>
          </a:prstGeom>
          <a:solidFill>
            <a:schemeClr val="accent1">
              <a:lumMod val="20000"/>
              <a:lumOff val="80000"/>
            </a:schemeClr>
          </a:solidFill>
          <a:ln w="19050" cmpd="dbl">
            <a:solidFill>
              <a:schemeClr val="accent2">
                <a:lumMod val="75000"/>
              </a:schemeClr>
            </a:solidFill>
          </a:ln>
        </p:spPr>
        <p:txBody>
          <a:bodyPr>
            <a:normAutofit fontScale="32500" lnSpcReduction="20000"/>
          </a:bodyPr>
          <a:lstStyle/>
          <a:p>
            <a:pPr marL="0" indent="0" eaLnBrk="1" hangingPunct="1">
              <a:buFontTx/>
              <a:buNone/>
              <a:defRPr/>
            </a:pPr>
            <a:r>
              <a:rPr lang="en-US" sz="5300" dirty="0" smtClean="0"/>
              <a:t> </a:t>
            </a:r>
            <a:r>
              <a:rPr lang="en-US" sz="10000" b="1" u="sng" dirty="0">
                <a:solidFill>
                  <a:srgbClr val="FF0000"/>
                </a:solidFill>
              </a:rPr>
              <a:t>7</a:t>
            </a:r>
            <a:r>
              <a:rPr lang="en-US" sz="10000" b="1" u="sng" baseline="30000" dirty="0" smtClean="0">
                <a:solidFill>
                  <a:srgbClr val="FF0000"/>
                </a:solidFill>
              </a:rPr>
              <a:t>th</a:t>
            </a:r>
            <a:r>
              <a:rPr lang="en-US" sz="10000" b="1" u="sng" dirty="0" smtClean="0">
                <a:solidFill>
                  <a:srgbClr val="FF0000"/>
                </a:solidFill>
              </a:rPr>
              <a:t> grade</a:t>
            </a:r>
          </a:p>
          <a:p>
            <a:pPr marL="0" indent="0" eaLnBrk="1" hangingPunct="1">
              <a:buFontTx/>
              <a:buNone/>
              <a:defRPr/>
            </a:pPr>
            <a:r>
              <a:rPr lang="en-US" sz="6000" dirty="0" smtClean="0">
                <a:solidFill>
                  <a:srgbClr val="FF0000"/>
                </a:solidFill>
              </a:rPr>
              <a:t>New Emphasis- Every RP standard was previously taught in the 6</a:t>
            </a:r>
            <a:r>
              <a:rPr lang="en-US" sz="6000" baseline="30000" dirty="0" smtClean="0">
                <a:solidFill>
                  <a:srgbClr val="FF0000"/>
                </a:solidFill>
              </a:rPr>
              <a:t>th</a:t>
            </a:r>
            <a:r>
              <a:rPr lang="en-US" sz="6000" dirty="0" smtClean="0">
                <a:solidFill>
                  <a:srgbClr val="FF0000"/>
                </a:solidFill>
              </a:rPr>
              <a:t> grade for CST</a:t>
            </a:r>
          </a:p>
          <a:p>
            <a:pPr eaLnBrk="1" hangingPunct="1">
              <a:buFont typeface="Wingdings" pitchFamily="2" charset="2"/>
              <a:buChar char="Ø"/>
              <a:defRPr/>
            </a:pPr>
            <a:r>
              <a:rPr lang="en-US" sz="4800" dirty="0" smtClean="0"/>
              <a:t>Calculate </a:t>
            </a:r>
            <a:r>
              <a:rPr lang="en-US" sz="4800" dirty="0"/>
              <a:t>given percentages </a:t>
            </a:r>
            <a:r>
              <a:rPr lang="en-US" sz="4800" dirty="0" smtClean="0"/>
              <a:t>of quantities </a:t>
            </a:r>
            <a:r>
              <a:rPr lang="en-US" sz="4800" dirty="0"/>
              <a:t>and solve </a:t>
            </a:r>
            <a:r>
              <a:rPr lang="en-US" sz="4800" dirty="0" smtClean="0"/>
              <a:t>problems involving </a:t>
            </a:r>
            <a:r>
              <a:rPr lang="en-US" sz="4800" dirty="0"/>
              <a:t>discounts at sales, </a:t>
            </a:r>
            <a:r>
              <a:rPr lang="en-US" sz="4800" dirty="0" smtClean="0"/>
              <a:t>interest earned</a:t>
            </a:r>
            <a:r>
              <a:rPr lang="en-US" sz="4800" dirty="0"/>
              <a:t>, and tips</a:t>
            </a:r>
            <a:r>
              <a:rPr lang="en-US" sz="4800" dirty="0" smtClean="0"/>
              <a:t>. (6</a:t>
            </a:r>
            <a:r>
              <a:rPr lang="en-US" sz="4800" baseline="30000" dirty="0" smtClean="0"/>
              <a:t>th</a:t>
            </a:r>
            <a:r>
              <a:rPr lang="en-US" sz="4800" dirty="0"/>
              <a:t>)</a:t>
            </a:r>
            <a:endParaRPr lang="en-US" sz="4800" dirty="0" smtClean="0"/>
          </a:p>
          <a:p>
            <a:pPr eaLnBrk="1" hangingPunct="1">
              <a:buFont typeface="Wingdings" pitchFamily="2" charset="2"/>
              <a:buChar char="Ø"/>
              <a:defRPr/>
            </a:pPr>
            <a:r>
              <a:rPr lang="en-US" sz="4800" dirty="0" smtClean="0"/>
              <a:t>Use </a:t>
            </a:r>
            <a:r>
              <a:rPr lang="en-US" sz="4800" dirty="0"/>
              <a:t>proportions to solve </a:t>
            </a:r>
            <a:r>
              <a:rPr lang="en-US" sz="4800" dirty="0" smtClean="0"/>
              <a:t>problems. Use </a:t>
            </a:r>
            <a:r>
              <a:rPr lang="en-US" sz="4800" dirty="0"/>
              <a:t>cross-multiplication as a method for solving such </a:t>
            </a:r>
            <a:r>
              <a:rPr lang="en-US" sz="4800" dirty="0" smtClean="0"/>
              <a:t>problems. (6</a:t>
            </a:r>
            <a:r>
              <a:rPr lang="en-US" sz="4800" baseline="30000" dirty="0" smtClean="0"/>
              <a:t>th</a:t>
            </a:r>
            <a:r>
              <a:rPr lang="en-US" sz="4800" dirty="0" smtClean="0"/>
              <a:t>)</a:t>
            </a:r>
            <a:r>
              <a:rPr lang="en-US" sz="4800" dirty="0" smtClean="0">
                <a:solidFill>
                  <a:srgbClr val="FF0000"/>
                </a:solidFill>
              </a:rPr>
              <a:t> </a:t>
            </a:r>
          </a:p>
          <a:p>
            <a:pPr>
              <a:buFont typeface="Wingdings" panose="05000000000000000000" pitchFamily="2" charset="2"/>
              <a:buChar char="Ø"/>
              <a:defRPr/>
            </a:pPr>
            <a:r>
              <a:rPr lang="en-US" sz="4800" dirty="0"/>
              <a:t>Students analyze and use </a:t>
            </a:r>
            <a:r>
              <a:rPr lang="en-US" sz="4800" b="1" u="sng" dirty="0" smtClean="0">
                <a:solidFill>
                  <a:srgbClr val="FF0000"/>
                </a:solidFill>
              </a:rPr>
              <a:t>graphs</a:t>
            </a:r>
            <a:r>
              <a:rPr lang="en-US" sz="4800" b="1" u="sng" dirty="0">
                <a:solidFill>
                  <a:srgbClr val="FF0000"/>
                </a:solidFill>
              </a:rPr>
              <a:t>, and rules </a:t>
            </a:r>
            <a:r>
              <a:rPr lang="en-US" sz="4800" dirty="0"/>
              <a:t>to solve </a:t>
            </a:r>
            <a:r>
              <a:rPr lang="en-US" sz="4800" dirty="0" smtClean="0"/>
              <a:t>problems involving </a:t>
            </a:r>
            <a:r>
              <a:rPr lang="en-US" sz="4800" dirty="0"/>
              <a:t>rates and </a:t>
            </a:r>
            <a:r>
              <a:rPr lang="en-US" sz="4800" dirty="0" smtClean="0"/>
              <a:t>proportions. (6</a:t>
            </a:r>
            <a:r>
              <a:rPr lang="en-US" sz="4800" baseline="30000" dirty="0" smtClean="0"/>
              <a:t>th</a:t>
            </a:r>
            <a:r>
              <a:rPr lang="en-US" sz="4800" dirty="0" smtClean="0"/>
              <a:t>)</a:t>
            </a:r>
            <a:endParaRPr lang="en-US" sz="4800" dirty="0"/>
          </a:p>
        </p:txBody>
      </p:sp>
      <p:sp>
        <p:nvSpPr>
          <p:cNvPr id="13" name="Rectangle 2"/>
          <p:cNvSpPr>
            <a:spLocks noGrp="1"/>
          </p:cNvSpPr>
          <p:nvPr>
            <p:ph sz="half" idx="4294967295"/>
          </p:nvPr>
        </p:nvSpPr>
        <p:spPr>
          <a:xfrm>
            <a:off x="7162800" y="914400"/>
            <a:ext cx="1905000" cy="5400675"/>
          </a:xfrm>
          <a:prstGeom prst="rect">
            <a:avLst/>
          </a:prstGeom>
          <a:solidFill>
            <a:schemeClr val="accent1">
              <a:lumMod val="20000"/>
              <a:lumOff val="80000"/>
            </a:schemeClr>
          </a:solidFill>
          <a:ln w="19050" cmpd="dbl">
            <a:solidFill>
              <a:schemeClr val="accent2">
                <a:lumMod val="75000"/>
              </a:schemeClr>
            </a:solidFill>
          </a:ln>
        </p:spPr>
        <p:txBody>
          <a:bodyPr>
            <a:normAutofit/>
          </a:bodyPr>
          <a:lstStyle/>
          <a:p>
            <a:pPr marL="0" indent="0" eaLnBrk="1" hangingPunct="1">
              <a:buFontTx/>
              <a:buNone/>
              <a:defRPr/>
            </a:pPr>
            <a:r>
              <a:rPr lang="en-US" sz="3200" dirty="0" smtClean="0"/>
              <a:t> </a:t>
            </a:r>
            <a:r>
              <a:rPr lang="en-US" sz="3200" b="1" u="sng" dirty="0" smtClean="0">
                <a:solidFill>
                  <a:srgbClr val="FF0000"/>
                </a:solidFill>
              </a:rPr>
              <a:t>8</a:t>
            </a:r>
            <a:r>
              <a:rPr lang="en-US" sz="3200" b="1" u="sng" baseline="30000" dirty="0" smtClean="0">
                <a:solidFill>
                  <a:srgbClr val="FF0000"/>
                </a:solidFill>
              </a:rPr>
              <a:t>th</a:t>
            </a:r>
            <a:r>
              <a:rPr lang="en-US" sz="3200" b="1" u="sng" dirty="0" smtClean="0">
                <a:solidFill>
                  <a:srgbClr val="FF0000"/>
                </a:solidFill>
              </a:rPr>
              <a:t> grade</a:t>
            </a:r>
          </a:p>
          <a:p>
            <a:pPr marL="0" indent="0" eaLnBrk="1" hangingPunct="1">
              <a:buFontTx/>
              <a:buNone/>
              <a:defRPr/>
            </a:pPr>
            <a:r>
              <a:rPr lang="en-US" sz="1600" dirty="0" smtClean="0">
                <a:solidFill>
                  <a:srgbClr val="FF0000"/>
                </a:solidFill>
              </a:rPr>
              <a:t>New- Completely new course</a:t>
            </a:r>
          </a:p>
          <a:p>
            <a:pPr marL="342900" lvl="2" indent="-342900" eaLnBrk="1" hangingPunct="1">
              <a:buFont typeface="Wingdings" panose="05000000000000000000" pitchFamily="2" charset="2"/>
              <a:buChar char="Ø"/>
              <a:defRPr/>
            </a:pPr>
            <a:r>
              <a:rPr lang="en-US" sz="1900" dirty="0" smtClean="0"/>
              <a:t>Includes the domain, Functions</a:t>
            </a:r>
          </a:p>
          <a:p>
            <a:pPr marL="342900" lvl="2" indent="-342900" eaLnBrk="1" hangingPunct="1">
              <a:buFont typeface="Wingdings" panose="05000000000000000000" pitchFamily="2" charset="2"/>
              <a:buChar char="Ø"/>
              <a:defRPr/>
            </a:pPr>
            <a:r>
              <a:rPr lang="en-US" sz="1900" dirty="0" smtClean="0">
                <a:solidFill>
                  <a:srgbClr val="FF0000"/>
                </a:solidFill>
              </a:rPr>
              <a:t>Excludes the domain, Ratio and Proportional Relationships</a:t>
            </a:r>
            <a:endParaRPr lang="en-US" dirty="0" smtClean="0">
              <a:solidFill>
                <a:srgbClr val="FF0000"/>
              </a:solidFill>
            </a:endParaRPr>
          </a:p>
          <a:p>
            <a:pPr eaLnBrk="1" hangingPunct="1">
              <a:buFont typeface="Wingdings" panose="05000000000000000000" pitchFamily="2" charset="2"/>
              <a:buChar char="Ø"/>
              <a:defRPr/>
            </a:pPr>
            <a:endParaRPr lang="en-US" dirty="0" smtClean="0"/>
          </a:p>
          <a:p>
            <a:pPr marL="0" indent="0" eaLnBrk="1" hangingPunct="1">
              <a:buNone/>
              <a:defRPr/>
            </a:pPr>
            <a:endParaRPr lang="en-US" dirty="0" smtClean="0"/>
          </a:p>
        </p:txBody>
      </p:sp>
      <p:sp>
        <p:nvSpPr>
          <p:cNvPr id="14" name="Striped Right Arrow 13"/>
          <p:cNvSpPr/>
          <p:nvPr/>
        </p:nvSpPr>
        <p:spPr>
          <a:xfrm>
            <a:off x="1722438" y="5791200"/>
            <a:ext cx="8382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Striped Right Arrow 14"/>
          <p:cNvSpPr/>
          <p:nvPr/>
        </p:nvSpPr>
        <p:spPr>
          <a:xfrm>
            <a:off x="4076700" y="4149080"/>
            <a:ext cx="8382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Striped Right Arrow 15"/>
          <p:cNvSpPr/>
          <p:nvPr/>
        </p:nvSpPr>
        <p:spPr>
          <a:xfrm>
            <a:off x="6588224" y="5791200"/>
            <a:ext cx="8382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1083214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500"/>
                                        <p:tgtEl>
                                          <p:spTgt spid="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6" presetClass="entr" presetSubtype="16"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circle(in)">
                                      <p:cBhvr>
                                        <p:cTn id="71" dur="500"/>
                                        <p:tgtEl>
                                          <p:spTgt spid="1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3">
                                            <p:bg/>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build="p" animBg="1"/>
      <p:bldP spid="11" grpId="0" build="p" animBg="1"/>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Grp="1"/>
          </p:cNvSpPr>
          <p:nvPr>
            <p:ph type="title"/>
          </p:nvPr>
        </p:nvSpPr>
        <p:spPr>
          <a:xfrm>
            <a:off x="982397" y="533401"/>
            <a:ext cx="7145868" cy="838200"/>
          </a:xfrm>
          <a:solidFill>
            <a:schemeClr val="tx2">
              <a:lumMod val="40000"/>
              <a:lumOff val="60000"/>
            </a:schemeClr>
          </a:solidFill>
        </p:spPr>
        <p:txBody>
          <a:bodyPr/>
          <a:lstStyle/>
          <a:p>
            <a:pPr eaLnBrk="1" hangingPunct="1">
              <a:defRPr/>
            </a:pPr>
            <a:r>
              <a:rPr lang="en-US" dirty="0" smtClean="0">
                <a:solidFill>
                  <a:srgbClr val="000099"/>
                </a:solidFill>
              </a:rPr>
              <a:t>Middle School Focus</a:t>
            </a:r>
            <a:endParaRPr lang="en-US" dirty="0">
              <a:solidFill>
                <a:srgbClr val="000099"/>
              </a:solidFill>
            </a:endParaRPr>
          </a:p>
        </p:txBody>
      </p:sp>
      <p:sp>
        <p:nvSpPr>
          <p:cNvPr id="3" name="Content Placeholder 2"/>
          <p:cNvSpPr>
            <a:spLocks noGrp="1"/>
          </p:cNvSpPr>
          <p:nvPr>
            <p:ph sz="half" idx="4294967295"/>
          </p:nvPr>
        </p:nvSpPr>
        <p:spPr>
          <a:xfrm>
            <a:off x="829809" y="1600200"/>
            <a:ext cx="2294391" cy="4495800"/>
          </a:xfrm>
          <a:prstGeom prst="rect">
            <a:avLst/>
          </a:prstGeom>
          <a:solidFill>
            <a:schemeClr val="accent2">
              <a:lumMod val="60000"/>
              <a:lumOff val="40000"/>
            </a:schemeClr>
          </a:solidFill>
          <a:ln w="19050" cmpd="dbl">
            <a:solidFill>
              <a:schemeClr val="accent2">
                <a:lumMod val="75000"/>
              </a:schemeClr>
            </a:solidFill>
          </a:ln>
        </p:spPr>
        <p:txBody>
          <a:bodyPr>
            <a:normAutofit fontScale="70000" lnSpcReduction="20000"/>
          </a:bodyPr>
          <a:lstStyle/>
          <a:p>
            <a:pPr eaLnBrk="1" hangingPunct="1">
              <a:buFont typeface="Wingdings" pitchFamily="2" charset="2"/>
              <a:buChar char="Ø"/>
              <a:defRPr/>
            </a:pPr>
            <a:r>
              <a:rPr lang="en-US" sz="3100" b="1" dirty="0" smtClean="0">
                <a:solidFill>
                  <a:srgbClr val="FF0000"/>
                </a:solidFill>
              </a:rPr>
              <a:t>Grade 6</a:t>
            </a:r>
          </a:p>
          <a:p>
            <a:pPr lvl="1">
              <a:defRPr/>
            </a:pPr>
            <a:r>
              <a:rPr lang="en-US" sz="2300" dirty="0" smtClean="0"/>
              <a:t>Understand </a:t>
            </a:r>
            <a:r>
              <a:rPr lang="en-US" sz="2300" dirty="0"/>
              <a:t>ratio concepts and use ratio reasoning to solve problems</a:t>
            </a:r>
            <a:r>
              <a:rPr lang="en-US" sz="2300" dirty="0" smtClean="0"/>
              <a:t>.</a:t>
            </a:r>
          </a:p>
          <a:p>
            <a:pPr lvl="2">
              <a:defRPr/>
            </a:pPr>
            <a:r>
              <a:rPr lang="en-US" sz="2300" dirty="0" smtClean="0"/>
              <a:t>Includes percent ratio and converting units of measurements</a:t>
            </a:r>
          </a:p>
          <a:p>
            <a:pPr lvl="1">
              <a:defRPr/>
            </a:pPr>
            <a:r>
              <a:rPr lang="en-US" sz="2300" dirty="0" smtClean="0">
                <a:solidFill>
                  <a:srgbClr val="FF0000"/>
                </a:solidFill>
              </a:rPr>
              <a:t>Note: </a:t>
            </a:r>
            <a:r>
              <a:rPr lang="en-US" sz="2300" b="1" u="sng" dirty="0" smtClean="0">
                <a:solidFill>
                  <a:srgbClr val="FF0000"/>
                </a:solidFill>
              </a:rPr>
              <a:t>Suggested </a:t>
            </a:r>
            <a:r>
              <a:rPr lang="en-US" sz="2300" dirty="0" smtClean="0">
                <a:solidFill>
                  <a:srgbClr val="FF0000"/>
                </a:solidFill>
              </a:rPr>
              <a:t>strategies include ratio tables, tape diagrams, double number line or equation. </a:t>
            </a:r>
          </a:p>
          <a:p>
            <a:pPr marL="0" indent="0" eaLnBrk="1" hangingPunct="1">
              <a:buFontTx/>
              <a:buNone/>
              <a:defRPr/>
            </a:pPr>
            <a:endParaRPr lang="en-US" dirty="0" smtClean="0"/>
          </a:p>
        </p:txBody>
      </p:sp>
      <p:sp>
        <p:nvSpPr>
          <p:cNvPr id="6" name="Rectangle 2"/>
          <p:cNvSpPr>
            <a:spLocks noGrp="1"/>
          </p:cNvSpPr>
          <p:nvPr>
            <p:ph sz="half" idx="4294967295"/>
          </p:nvPr>
        </p:nvSpPr>
        <p:spPr>
          <a:xfrm>
            <a:off x="3286125" y="1600200"/>
            <a:ext cx="2505075" cy="4495800"/>
          </a:xfrm>
          <a:prstGeom prst="rect">
            <a:avLst/>
          </a:prstGeom>
          <a:solidFill>
            <a:schemeClr val="accent2">
              <a:lumMod val="60000"/>
              <a:lumOff val="40000"/>
            </a:schemeClr>
          </a:solidFill>
          <a:ln w="19050" cmpd="dbl">
            <a:solidFill>
              <a:schemeClr val="accent2">
                <a:lumMod val="75000"/>
              </a:schemeClr>
            </a:solidFill>
          </a:ln>
        </p:spPr>
        <p:txBody>
          <a:bodyPr>
            <a:normAutofit fontScale="70000" lnSpcReduction="20000"/>
          </a:bodyPr>
          <a:lstStyle/>
          <a:p>
            <a:pPr eaLnBrk="1" hangingPunct="1">
              <a:buFont typeface="Wingdings" pitchFamily="2" charset="2"/>
              <a:buChar char="Ø"/>
              <a:defRPr/>
            </a:pPr>
            <a:r>
              <a:rPr lang="en-US" sz="3100" b="1" dirty="0" smtClean="0">
                <a:solidFill>
                  <a:srgbClr val="FF0000"/>
                </a:solidFill>
              </a:rPr>
              <a:t>Grade 7</a:t>
            </a:r>
          </a:p>
          <a:p>
            <a:pPr lvl="1">
              <a:defRPr/>
            </a:pPr>
            <a:r>
              <a:rPr lang="en-US" dirty="0" smtClean="0"/>
              <a:t>Analyze </a:t>
            </a:r>
            <a:r>
              <a:rPr lang="en-US" dirty="0"/>
              <a:t>proportional relationships and use them to solve real-world and mathematical problems</a:t>
            </a:r>
            <a:r>
              <a:rPr lang="en-US" dirty="0" smtClean="0"/>
              <a:t>.</a:t>
            </a:r>
          </a:p>
          <a:p>
            <a:pPr lvl="2">
              <a:defRPr/>
            </a:pPr>
            <a:r>
              <a:rPr lang="en-US" dirty="0" smtClean="0"/>
              <a:t>Compare unit rates</a:t>
            </a:r>
          </a:p>
          <a:p>
            <a:pPr lvl="2">
              <a:defRPr/>
            </a:pPr>
            <a:r>
              <a:rPr lang="en-US" dirty="0" smtClean="0"/>
              <a:t>Decide if a relationship is proportional</a:t>
            </a:r>
          </a:p>
          <a:p>
            <a:pPr lvl="2">
              <a:defRPr/>
            </a:pPr>
            <a:r>
              <a:rPr lang="en-US" dirty="0" smtClean="0"/>
              <a:t>Identify the constant of proportionality</a:t>
            </a:r>
          </a:p>
          <a:p>
            <a:pPr lvl="2">
              <a:defRPr/>
            </a:pPr>
            <a:r>
              <a:rPr lang="en-US" dirty="0" smtClean="0"/>
              <a:t>Use proportional relationships with </a:t>
            </a:r>
            <a:r>
              <a:rPr lang="en-US" dirty="0" err="1" smtClean="0"/>
              <a:t>percents</a:t>
            </a:r>
            <a:endParaRPr lang="en-US" dirty="0" smtClean="0"/>
          </a:p>
          <a:p>
            <a:pPr lvl="1">
              <a:defRPr/>
            </a:pPr>
            <a:r>
              <a:rPr lang="en-US" dirty="0" smtClean="0">
                <a:solidFill>
                  <a:srgbClr val="FF0000"/>
                </a:solidFill>
              </a:rPr>
              <a:t>Note: </a:t>
            </a:r>
            <a:r>
              <a:rPr lang="en-US" b="1" u="sng" dirty="0" smtClean="0">
                <a:solidFill>
                  <a:srgbClr val="FF0000"/>
                </a:solidFill>
              </a:rPr>
              <a:t>Required</a:t>
            </a:r>
            <a:r>
              <a:rPr lang="en-US" dirty="0" smtClean="0">
                <a:solidFill>
                  <a:srgbClr val="FF0000"/>
                </a:solidFill>
              </a:rPr>
              <a:t> to do this with tables, graphs, diagrams and equations (y=</a:t>
            </a:r>
            <a:r>
              <a:rPr lang="en-US" dirty="0" err="1" smtClean="0">
                <a:solidFill>
                  <a:srgbClr val="FF0000"/>
                </a:solidFill>
              </a:rPr>
              <a:t>kx</a:t>
            </a:r>
            <a:r>
              <a:rPr lang="en-US" dirty="0" smtClean="0">
                <a:solidFill>
                  <a:srgbClr val="FF0000"/>
                </a:solidFill>
              </a:rPr>
              <a:t>)</a:t>
            </a:r>
          </a:p>
        </p:txBody>
      </p:sp>
      <p:sp>
        <p:nvSpPr>
          <p:cNvPr id="7" name="Rectangle 2"/>
          <p:cNvSpPr>
            <a:spLocks noGrp="1"/>
          </p:cNvSpPr>
          <p:nvPr>
            <p:ph sz="quarter" idx="4294967295"/>
          </p:nvPr>
        </p:nvSpPr>
        <p:spPr>
          <a:xfrm>
            <a:off x="5867400" y="1600200"/>
            <a:ext cx="2438400" cy="4495800"/>
          </a:xfrm>
          <a:solidFill>
            <a:schemeClr val="accent2">
              <a:lumMod val="60000"/>
              <a:lumOff val="40000"/>
            </a:schemeClr>
          </a:solidFill>
          <a:ln w="19050" cmpd="dbl">
            <a:solidFill>
              <a:schemeClr val="accent2">
                <a:lumMod val="75000"/>
              </a:schemeClr>
            </a:solidFill>
          </a:ln>
        </p:spPr>
        <p:txBody>
          <a:bodyPr>
            <a:normAutofit fontScale="70000" lnSpcReduction="20000"/>
          </a:bodyPr>
          <a:lstStyle/>
          <a:p>
            <a:pPr eaLnBrk="1" hangingPunct="1">
              <a:buFont typeface="Wingdings" pitchFamily="2" charset="2"/>
              <a:buChar char="Ø"/>
              <a:defRPr/>
            </a:pPr>
            <a:r>
              <a:rPr lang="en-US" sz="3600" dirty="0" smtClean="0">
                <a:solidFill>
                  <a:srgbClr val="FF0000"/>
                </a:solidFill>
              </a:rPr>
              <a:t>Grade 8</a:t>
            </a:r>
          </a:p>
          <a:p>
            <a:pPr>
              <a:defRPr/>
            </a:pPr>
            <a:r>
              <a:rPr lang="en-US" b="1" dirty="0"/>
              <a:t>Expressions and Equations</a:t>
            </a:r>
            <a:endParaRPr lang="en-US" dirty="0"/>
          </a:p>
          <a:p>
            <a:pPr lvl="1">
              <a:defRPr/>
            </a:pPr>
            <a:r>
              <a:rPr lang="en-US" dirty="0" smtClean="0"/>
              <a:t>Understand </a:t>
            </a:r>
            <a:r>
              <a:rPr lang="en-US" dirty="0"/>
              <a:t>the connection between proportional </a:t>
            </a:r>
            <a:r>
              <a:rPr lang="en-US" dirty="0" smtClean="0"/>
              <a:t>relationships</a:t>
            </a:r>
            <a:r>
              <a:rPr lang="en-US" dirty="0"/>
              <a:t>, lines, and linear equations</a:t>
            </a:r>
            <a:r>
              <a:rPr lang="en-US" dirty="0" smtClean="0"/>
              <a:t>.</a:t>
            </a:r>
          </a:p>
          <a:p>
            <a:pPr lvl="1">
              <a:defRPr/>
            </a:pPr>
            <a:r>
              <a:rPr lang="en-US" dirty="0" smtClean="0"/>
              <a:t>Unit rate defined as slope</a:t>
            </a:r>
          </a:p>
          <a:p>
            <a:pPr lvl="1">
              <a:defRPr/>
            </a:pPr>
            <a:r>
              <a:rPr lang="en-US" dirty="0" smtClean="0"/>
              <a:t>Derive the equation </a:t>
            </a:r>
            <a:r>
              <a:rPr lang="en-US" dirty="0" smtClean="0">
                <a:solidFill>
                  <a:srgbClr val="FF0000"/>
                </a:solidFill>
              </a:rPr>
              <a:t> </a:t>
            </a:r>
          </a:p>
          <a:p>
            <a:pPr>
              <a:defRPr/>
            </a:pPr>
            <a:r>
              <a:rPr lang="en-US" b="1" dirty="0" smtClean="0"/>
              <a:t>Functions</a:t>
            </a:r>
            <a:endParaRPr lang="en-US" dirty="0"/>
          </a:p>
          <a:p>
            <a:pPr lvl="1">
              <a:defRPr/>
            </a:pPr>
            <a:r>
              <a:rPr lang="en-US" dirty="0" smtClean="0"/>
              <a:t>Use </a:t>
            </a:r>
            <a:r>
              <a:rPr lang="en-US" dirty="0"/>
              <a:t>functions to model relationships between quantities.</a:t>
            </a:r>
          </a:p>
          <a:p>
            <a:pPr>
              <a:defRPr/>
            </a:pPr>
            <a:endParaRPr lang="en-US" dirty="0" smtClean="0"/>
          </a:p>
        </p:txBody>
      </p:sp>
      <p:sp>
        <p:nvSpPr>
          <p:cNvPr id="5" name="TextBox 4"/>
          <p:cNvSpPr txBox="1">
            <a:spLocks noChangeArrowheads="1"/>
          </p:cNvSpPr>
          <p:nvPr/>
        </p:nvSpPr>
        <p:spPr bwMode="auto">
          <a:xfrm>
            <a:off x="3489325"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t>Source - </a:t>
            </a:r>
            <a:r>
              <a:rPr lang="en-US" altLang="en-US" sz="1800" dirty="0"/>
              <a:t>California Framework</a:t>
            </a:r>
          </a:p>
        </p:txBody>
      </p:sp>
      <p:pic>
        <p:nvPicPr>
          <p:cNvPr id="6152" name="Picture 11" descr="http://ts1.mm.bing.net/th?&amp;id=HN.607995283149750842&amp;w=311&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3999"/>
            <a:ext cx="2438400" cy="469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599" y="1538512"/>
            <a:ext cx="2514601" cy="4683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538513"/>
            <a:ext cx="2438400" cy="46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3891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52"/>
                                        </p:tgtEl>
                                        <p:attrNameLst>
                                          <p:attrName>style.visibility</p:attrName>
                                        </p:attrNameLst>
                                      </p:cBhvr>
                                      <p:to>
                                        <p:strVal val="visible"/>
                                      </p:to>
                                    </p:set>
                                    <p:anim calcmode="lin" valueType="num">
                                      <p:cBhvr>
                                        <p:cTn id="14" dur="500" fill="hold"/>
                                        <p:tgtEl>
                                          <p:spTgt spid="6152"/>
                                        </p:tgtEl>
                                        <p:attrNameLst>
                                          <p:attrName>ppt_w</p:attrName>
                                        </p:attrNameLst>
                                      </p:cBhvr>
                                      <p:tavLst>
                                        <p:tav tm="0">
                                          <p:val>
                                            <p:fltVal val="0"/>
                                          </p:val>
                                        </p:tav>
                                        <p:tav tm="100000">
                                          <p:val>
                                            <p:strVal val="#ppt_w"/>
                                          </p:val>
                                        </p:tav>
                                      </p:tavLst>
                                    </p:anim>
                                    <p:anim calcmode="lin" valueType="num">
                                      <p:cBhvr>
                                        <p:cTn id="15" dur="500" fill="hold"/>
                                        <p:tgtEl>
                                          <p:spTgt spid="6152"/>
                                        </p:tgtEl>
                                        <p:attrNameLst>
                                          <p:attrName>ppt_h</p:attrName>
                                        </p:attrNameLst>
                                      </p:cBhvr>
                                      <p:tavLst>
                                        <p:tav tm="0">
                                          <p:val>
                                            <p:fltVal val="0"/>
                                          </p:val>
                                        </p:tav>
                                        <p:tav tm="100000">
                                          <p:val>
                                            <p:strVal val="#ppt_h"/>
                                          </p:val>
                                        </p:tav>
                                      </p:tavLst>
                                    </p:anim>
                                    <p:animEffect transition="in" filter="fade">
                                      <p:cBhvr>
                                        <p:cTn id="16" dur="500"/>
                                        <p:tgtEl>
                                          <p:spTgt spid="61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153"/>
                                        </p:tgtEl>
                                        <p:attrNameLst>
                                          <p:attrName>style.visibility</p:attrName>
                                        </p:attrNameLst>
                                      </p:cBhvr>
                                      <p:to>
                                        <p:strVal val="visible"/>
                                      </p:to>
                                    </p:set>
                                    <p:anim calcmode="lin" valueType="num">
                                      <p:cBhvr>
                                        <p:cTn id="28" dur="500" fill="hold"/>
                                        <p:tgtEl>
                                          <p:spTgt spid="6153"/>
                                        </p:tgtEl>
                                        <p:attrNameLst>
                                          <p:attrName>ppt_w</p:attrName>
                                        </p:attrNameLst>
                                      </p:cBhvr>
                                      <p:tavLst>
                                        <p:tav tm="0">
                                          <p:val>
                                            <p:fltVal val="0"/>
                                          </p:val>
                                        </p:tav>
                                        <p:tav tm="100000">
                                          <p:val>
                                            <p:strVal val="#ppt_w"/>
                                          </p:val>
                                        </p:tav>
                                      </p:tavLst>
                                    </p:anim>
                                    <p:anim calcmode="lin" valueType="num">
                                      <p:cBhvr>
                                        <p:cTn id="29" dur="500" fill="hold"/>
                                        <p:tgtEl>
                                          <p:spTgt spid="6153"/>
                                        </p:tgtEl>
                                        <p:attrNameLst>
                                          <p:attrName>ppt_h</p:attrName>
                                        </p:attrNameLst>
                                      </p:cBhvr>
                                      <p:tavLst>
                                        <p:tav tm="0">
                                          <p:val>
                                            <p:fltVal val="0"/>
                                          </p:val>
                                        </p:tav>
                                        <p:tav tm="100000">
                                          <p:val>
                                            <p:strVal val="#ppt_h"/>
                                          </p:val>
                                        </p:tav>
                                      </p:tavLst>
                                    </p:anim>
                                    <p:animEffect transition="in" filter="fade">
                                      <p:cBhvr>
                                        <p:cTn id="30" dur="500"/>
                                        <p:tgtEl>
                                          <p:spTgt spid="615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154"/>
                                        </p:tgtEl>
                                        <p:attrNameLst>
                                          <p:attrName>style.visibility</p:attrName>
                                        </p:attrNameLst>
                                      </p:cBhvr>
                                      <p:to>
                                        <p:strVal val="visible"/>
                                      </p:to>
                                    </p:set>
                                    <p:anim calcmode="lin" valueType="num">
                                      <p:cBhvr>
                                        <p:cTn id="42" dur="500" fill="hold"/>
                                        <p:tgtEl>
                                          <p:spTgt spid="6154"/>
                                        </p:tgtEl>
                                        <p:attrNameLst>
                                          <p:attrName>ppt_w</p:attrName>
                                        </p:attrNameLst>
                                      </p:cBhvr>
                                      <p:tavLst>
                                        <p:tav tm="0">
                                          <p:val>
                                            <p:fltVal val="0"/>
                                          </p:val>
                                        </p:tav>
                                        <p:tav tm="100000">
                                          <p:val>
                                            <p:strVal val="#ppt_w"/>
                                          </p:val>
                                        </p:tav>
                                      </p:tavLst>
                                    </p:anim>
                                    <p:anim calcmode="lin" valueType="num">
                                      <p:cBhvr>
                                        <p:cTn id="43" dur="500" fill="hold"/>
                                        <p:tgtEl>
                                          <p:spTgt spid="6154"/>
                                        </p:tgtEl>
                                        <p:attrNameLst>
                                          <p:attrName>ppt_h</p:attrName>
                                        </p:attrNameLst>
                                      </p:cBhvr>
                                      <p:tavLst>
                                        <p:tav tm="0">
                                          <p:val>
                                            <p:fltVal val="0"/>
                                          </p:val>
                                        </p:tav>
                                        <p:tav tm="100000">
                                          <p:val>
                                            <p:strVal val="#ppt_h"/>
                                          </p:val>
                                        </p:tav>
                                      </p:tavLst>
                                    </p:anim>
                                    <p:animEffect transition="in" filter="fade">
                                      <p:cBhvr>
                                        <p:cTn id="44"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6" grpId="0" animBg="1" autoUpdateAnimBg="0"/>
      <p:bldP spid="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5" y="495993"/>
            <a:ext cx="6965245" cy="875608"/>
          </a:xfrm>
        </p:spPr>
        <p:txBody>
          <a:bodyPr>
            <a:normAutofit/>
          </a:bodyPr>
          <a:lstStyle/>
          <a:p>
            <a:r>
              <a:rPr lang="en-US" sz="3200" dirty="0" smtClean="0"/>
              <a:t>Learning Progression: Road to HS</a:t>
            </a:r>
            <a:endParaRPr lang="en-US" sz="3200" dirty="0"/>
          </a:p>
        </p:txBody>
      </p:sp>
      <p:sp>
        <p:nvSpPr>
          <p:cNvPr id="11" name="TextBox 10"/>
          <p:cNvSpPr txBox="1"/>
          <p:nvPr/>
        </p:nvSpPr>
        <p:spPr>
          <a:xfrm>
            <a:off x="761997" y="1183957"/>
            <a:ext cx="7620001" cy="492443"/>
          </a:xfrm>
          <a:prstGeom prst="rect">
            <a:avLst/>
          </a:prstGeom>
          <a:noFill/>
        </p:spPr>
        <p:txBody>
          <a:bodyPr wrap="square" rtlCol="0">
            <a:spAutoFit/>
          </a:bodyPr>
          <a:lstStyle/>
          <a:p>
            <a:pPr algn="ctr"/>
            <a:r>
              <a:rPr lang="en-US" sz="1200" i="1" dirty="0">
                <a:hlinkClick r:id="rId3"/>
              </a:rPr>
              <a:t>https://</a:t>
            </a:r>
            <a:r>
              <a:rPr lang="en-US" sz="1200" i="1" dirty="0" smtClean="0">
                <a:hlinkClick r:id="rId3"/>
              </a:rPr>
              <a:t>commoncoretools.files.wordpress.com/2012/02/ccss_progression_rp_67_2011_11_12_corrected.pdf</a:t>
            </a:r>
            <a:r>
              <a:rPr lang="en-US" sz="1200" i="1" dirty="0" smtClean="0"/>
              <a:t>  </a:t>
            </a:r>
            <a:endParaRPr lang="en-US" sz="1200" i="1" dirty="0"/>
          </a:p>
          <a:p>
            <a:pPr algn="ctr"/>
            <a:endParaRPr lang="en-US" sz="1400" i="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0" y="1590261"/>
            <a:ext cx="6429375" cy="914400"/>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799"/>
            <a:ext cx="7086600" cy="3548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43000" y="2971800"/>
            <a:ext cx="7010400" cy="19812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6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8710</TotalTime>
  <Words>1959</Words>
  <Application>Microsoft Office PowerPoint</Application>
  <PresentationFormat>On-screen Show (4:3)</PresentationFormat>
  <Paragraphs>391</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CC Math 6:   Ratios &amp; Proportions Unit 1</vt:lpstr>
      <vt:lpstr>Purpose </vt:lpstr>
      <vt:lpstr>Common Core Standards</vt:lpstr>
      <vt:lpstr>PowerPoint Presentation</vt:lpstr>
      <vt:lpstr>Math Practices</vt:lpstr>
      <vt:lpstr> Ratio &amp; Proportions Prerequisite Skills: CC Math 6</vt:lpstr>
      <vt:lpstr>Changes in Grade Level Standards</vt:lpstr>
      <vt:lpstr>Middle School Focus</vt:lpstr>
      <vt:lpstr>Learning Progression: Road to HS</vt:lpstr>
      <vt:lpstr>Lesson Agenda</vt:lpstr>
      <vt:lpstr>Core Lesson</vt:lpstr>
      <vt:lpstr>Getting Ready</vt:lpstr>
      <vt:lpstr>Misconceptions and Anticipated Issues</vt:lpstr>
      <vt:lpstr>Required Resources</vt:lpstr>
      <vt:lpstr>Needed Vocabulary</vt:lpstr>
      <vt:lpstr>Learnzillion</vt:lpstr>
      <vt:lpstr>Understand and solve unit rate problems by using graphs of equivalent ratios </vt:lpstr>
      <vt:lpstr>Planning and Time</vt:lpstr>
      <vt:lpstr>Textbook Connection: California Math</vt:lpstr>
      <vt:lpstr>Additional Resources</vt:lpstr>
      <vt:lpstr>Textbook Connection: Go Math</vt:lpstr>
      <vt:lpstr>Textbook Connection CPM</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Frequency Tables</dc:title>
  <dc:creator>Windows User</dc:creator>
  <cp:lastModifiedBy>Windows User</cp:lastModifiedBy>
  <cp:revision>142</cp:revision>
  <cp:lastPrinted>2015-05-06T17:50:53Z</cp:lastPrinted>
  <dcterms:created xsi:type="dcterms:W3CDTF">2015-03-05T17:58:53Z</dcterms:created>
  <dcterms:modified xsi:type="dcterms:W3CDTF">2015-05-12T21:09:52Z</dcterms:modified>
</cp:coreProperties>
</file>